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86" r:id="rId2"/>
    <p:sldId id="256" r:id="rId3"/>
    <p:sldId id="259" r:id="rId4"/>
    <p:sldId id="261" r:id="rId5"/>
    <p:sldId id="260" r:id="rId6"/>
    <p:sldId id="268" r:id="rId7"/>
    <p:sldId id="269" r:id="rId8"/>
    <p:sldId id="270" r:id="rId9"/>
    <p:sldId id="266" r:id="rId10"/>
    <p:sldId id="271" r:id="rId11"/>
    <p:sldId id="258" r:id="rId12"/>
    <p:sldId id="263" r:id="rId13"/>
    <p:sldId id="264" r:id="rId14"/>
    <p:sldId id="262" r:id="rId15"/>
    <p:sldId id="257" r:id="rId16"/>
    <p:sldId id="265"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E9ECEA2-A019-4D86-B5BB-B69401EDD481}">
          <p14:sldIdLst>
            <p14:sldId id="386"/>
            <p14:sldId id="256"/>
            <p14:sldId id="259"/>
            <p14:sldId id="261"/>
            <p14:sldId id="260"/>
            <p14:sldId id="268"/>
            <p14:sldId id="269"/>
            <p14:sldId id="270"/>
            <p14:sldId id="266"/>
            <p14:sldId id="271"/>
            <p14:sldId id="258"/>
            <p14:sldId id="263"/>
            <p14:sldId id="264"/>
            <p14:sldId id="262"/>
            <p14:sldId id="257"/>
            <p14:sldId id="265"/>
            <p14:sldId id="272"/>
            <p14:sldId id="273"/>
            <p14:sldId id="274"/>
            <p14:sldId id="275"/>
            <p14:sldId id="276"/>
            <p14:sldId id="277"/>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31" d="100"/>
          <a:sy n="131" d="100"/>
        </p:scale>
        <p:origin x="4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6465-E8CE-F46E-956A-2DCB42A58D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CD90B3-15DE-D2C8-65BB-1F4C5DFF29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43B3A1-1233-502B-0DCB-8609A2161B0D}"/>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5" name="Footer Placeholder 4">
            <a:extLst>
              <a:ext uri="{FF2B5EF4-FFF2-40B4-BE49-F238E27FC236}">
                <a16:creationId xmlns:a16="http://schemas.microsoft.com/office/drawing/2014/main" id="{074798F2-7B88-06EB-849E-A9A9AB17E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711692-24F3-E931-93FC-61FB7080CE53}"/>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243165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98040-F4BA-D9B4-1D54-C88589A7A4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5CF367-C823-B632-DB91-3039A91302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DB4461-CDD9-FA54-E9C2-2E9EB3EEBFBA}"/>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5" name="Footer Placeholder 4">
            <a:extLst>
              <a:ext uri="{FF2B5EF4-FFF2-40B4-BE49-F238E27FC236}">
                <a16:creationId xmlns:a16="http://schemas.microsoft.com/office/drawing/2014/main" id="{92318F5D-904E-215F-BA0C-A4B34DFF16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59F2-3C71-94BE-CB42-ED8D3CDFEAE2}"/>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2565450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C5688-0E80-9731-172E-C5BB27D99F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6B0A50-1332-B444-6F08-400D639EAB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CFA508-49DC-05F9-6EEF-D7A30680C112}"/>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5" name="Footer Placeholder 4">
            <a:extLst>
              <a:ext uri="{FF2B5EF4-FFF2-40B4-BE49-F238E27FC236}">
                <a16:creationId xmlns:a16="http://schemas.microsoft.com/office/drawing/2014/main" id="{7F85A135-276F-20E6-E997-8464A04725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C6B634-0CC3-47B4-E6D6-9669A2189F5C}"/>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310517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6712-7D07-E626-5831-6C383AD668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0CFA59-4A15-6D69-3CF0-906193F96B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549E4D-F157-D1B2-A900-4C4A7655A7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24652A-3F22-9FA1-4312-E550091A3BBE}"/>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6" name="Footer Placeholder 5">
            <a:extLst>
              <a:ext uri="{FF2B5EF4-FFF2-40B4-BE49-F238E27FC236}">
                <a16:creationId xmlns:a16="http://schemas.microsoft.com/office/drawing/2014/main" id="{59970C2A-805C-8317-D911-0A6DC9117B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25C2D8-BCF3-DED4-7C75-E22BE301071D}"/>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3807710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4DEDF-7626-F2B9-4144-3F96E7D848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FB45BA-C24D-36CF-7C19-0F78595A0D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41ED14-5D56-CAA3-624C-1EB3667B01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E4C7C4-9B2E-75BD-80A4-06FF42A3EA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844E36-DB6B-0E98-6B57-ADE7976BBF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BB6401-7A73-0534-3583-F7C286D73605}"/>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8" name="Footer Placeholder 7">
            <a:extLst>
              <a:ext uri="{FF2B5EF4-FFF2-40B4-BE49-F238E27FC236}">
                <a16:creationId xmlns:a16="http://schemas.microsoft.com/office/drawing/2014/main" id="{86C623A0-2F90-609A-0441-C3CED7ADCC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4A6C56-B7EF-F0BF-70C2-055A1FB5629D}"/>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2972500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F971B-F66A-6BDC-0DFA-F0C2A1444E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F5BA30-8E45-982C-21B3-08DE6048631B}"/>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4" name="Footer Placeholder 3">
            <a:extLst>
              <a:ext uri="{FF2B5EF4-FFF2-40B4-BE49-F238E27FC236}">
                <a16:creationId xmlns:a16="http://schemas.microsoft.com/office/drawing/2014/main" id="{D427631B-21CD-E3BF-6204-05A5F6F648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E06477-0FB6-16BF-FEF6-4819BBF759E1}"/>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3049739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081557-EC7A-A35D-6AA5-B96908900AFD}"/>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3" name="Footer Placeholder 2">
            <a:extLst>
              <a:ext uri="{FF2B5EF4-FFF2-40B4-BE49-F238E27FC236}">
                <a16:creationId xmlns:a16="http://schemas.microsoft.com/office/drawing/2014/main" id="{9C37BF3D-A88D-4937-6CA4-A104339B18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B793B6-4320-8ACC-44D6-52513CB8C690}"/>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2905929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68B6A-CCB9-761D-7E7E-0C1E6A5835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E31E58-77A0-D295-19C3-2E46A9CAB3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17168E-7F28-E358-E900-BCEBDD2870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792BF8-B010-2016-0776-D302F6A80AC5}"/>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6" name="Footer Placeholder 5">
            <a:extLst>
              <a:ext uri="{FF2B5EF4-FFF2-40B4-BE49-F238E27FC236}">
                <a16:creationId xmlns:a16="http://schemas.microsoft.com/office/drawing/2014/main" id="{B1570DD3-72A7-279E-1018-A97870D9EC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82E9E4-4E62-DF44-9437-63738B0A88CA}"/>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2274960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BF3D2-00C6-F5FC-59F6-948BC083E8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2CE3D9-15D0-5672-3A48-78E6A2414D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8A9A3E-6BC9-21F9-0CCE-81EAAD2384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038D3D-828D-79A6-6635-5ADF00E3A0C4}"/>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6" name="Footer Placeholder 5">
            <a:extLst>
              <a:ext uri="{FF2B5EF4-FFF2-40B4-BE49-F238E27FC236}">
                <a16:creationId xmlns:a16="http://schemas.microsoft.com/office/drawing/2014/main" id="{35BB0132-045A-71D8-76A4-B44168881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BBA1E-D1BC-9D16-F577-7685A744F3BE}"/>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62723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B9304-26E1-5EB7-16A2-36948AC412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1A559D-F1E0-F466-CA31-869DACD335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E77EB-E6C3-1982-30BB-C8FE272D1667}"/>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5" name="Footer Placeholder 4">
            <a:extLst>
              <a:ext uri="{FF2B5EF4-FFF2-40B4-BE49-F238E27FC236}">
                <a16:creationId xmlns:a16="http://schemas.microsoft.com/office/drawing/2014/main" id="{3E1DBA1C-7AA5-F7F2-9D40-321C2FBB0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60241-97BB-A6E0-2A3D-D03AAE1A3E03}"/>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204717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83C38D-EE7B-2EAD-6024-DB8FD1E8A1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D91747-8EA1-F8CF-7CF0-A00037F100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65A213-8A9A-4139-0D2B-8BD3BE976E9D}"/>
              </a:ext>
            </a:extLst>
          </p:cNvPr>
          <p:cNvSpPr>
            <a:spLocks noGrp="1"/>
          </p:cNvSpPr>
          <p:nvPr>
            <p:ph type="dt" sz="half" idx="10"/>
          </p:nvPr>
        </p:nvSpPr>
        <p:spPr/>
        <p:txBody>
          <a:bodyPr/>
          <a:lstStyle/>
          <a:p>
            <a:fld id="{7C28366C-DB6C-4801-80E7-8F717D67C4B4}" type="datetimeFigureOut">
              <a:rPr lang="en-US" smtClean="0"/>
              <a:t>3/27/23</a:t>
            </a:fld>
            <a:endParaRPr lang="en-US"/>
          </a:p>
        </p:txBody>
      </p:sp>
      <p:sp>
        <p:nvSpPr>
          <p:cNvPr id="5" name="Footer Placeholder 4">
            <a:extLst>
              <a:ext uri="{FF2B5EF4-FFF2-40B4-BE49-F238E27FC236}">
                <a16:creationId xmlns:a16="http://schemas.microsoft.com/office/drawing/2014/main" id="{DEE55B19-1BC3-2585-C389-A24191E943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67DCCB-EABE-5A53-9F6F-18AAC59A4E8F}"/>
              </a:ext>
            </a:extLst>
          </p:cNvPr>
          <p:cNvSpPr>
            <a:spLocks noGrp="1"/>
          </p:cNvSpPr>
          <p:nvPr>
            <p:ph type="sldNum" sz="quarter" idx="12"/>
          </p:nvPr>
        </p:nvSpPr>
        <p:spPr/>
        <p:txBody>
          <a:bodyPr/>
          <a:lstStyle/>
          <a:p>
            <a:fld id="{720827EC-8A2E-45ED-B6D4-6D8B5EA5CF5A}" type="slidenum">
              <a:rPr lang="en-US" smtClean="0"/>
              <a:t>‹#›</a:t>
            </a:fld>
            <a:endParaRPr lang="en-US"/>
          </a:p>
        </p:txBody>
      </p:sp>
    </p:spTree>
    <p:extLst>
      <p:ext uri="{BB962C8B-B14F-4D97-AF65-F5344CB8AC3E}">
        <p14:creationId xmlns:p14="http://schemas.microsoft.com/office/powerpoint/2010/main" val="2725724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E963EC-B4E5-21F4-30F3-5FD4943ED2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F864C0-BEF7-099E-3052-BF989F203C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84EE6F-0013-E3C2-F004-7EDA3F04BC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8366C-DB6C-4801-80E7-8F717D67C4B4}" type="datetimeFigureOut">
              <a:rPr lang="en-US" smtClean="0"/>
              <a:t>3/27/23</a:t>
            </a:fld>
            <a:endParaRPr lang="en-US"/>
          </a:p>
        </p:txBody>
      </p:sp>
      <p:sp>
        <p:nvSpPr>
          <p:cNvPr id="5" name="Footer Placeholder 4">
            <a:extLst>
              <a:ext uri="{FF2B5EF4-FFF2-40B4-BE49-F238E27FC236}">
                <a16:creationId xmlns:a16="http://schemas.microsoft.com/office/drawing/2014/main" id="{AC8E03C0-06AD-45CF-CCE6-669CA73F62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BF8665-9ED1-AC8E-1133-972A6EAD2C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827EC-8A2E-45ED-B6D4-6D8B5EA5CF5A}" type="slidenum">
              <a:rPr lang="en-US" smtClean="0"/>
              <a:t>‹#›</a:t>
            </a:fld>
            <a:endParaRPr lang="en-US"/>
          </a:p>
        </p:txBody>
      </p:sp>
    </p:spTree>
    <p:extLst>
      <p:ext uri="{BB962C8B-B14F-4D97-AF65-F5344CB8AC3E}">
        <p14:creationId xmlns:p14="http://schemas.microsoft.com/office/powerpoint/2010/main" val="1930561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mailto:sadinse@buffalo.edu"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journalofathletictraining.or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jarnold@williamsvillek12.or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ksi.uconn.edu/prevention/emergency-action-plans/medical-time-out/" TargetMode="External"/><Relationship Id="rId2" Type="http://schemas.openxmlformats.org/officeDocument/2006/relationships/hyperlink" Target="https://ksi.uconn.edu/prevention/emergency-action-plan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B5BBDC-C66E-6942-874A-721E9EB65DDE}"/>
              </a:ext>
            </a:extLst>
          </p:cNvPr>
          <p:cNvPicPr>
            <a:picLocks noChangeAspect="1"/>
          </p:cNvPicPr>
          <p:nvPr/>
        </p:nvPicPr>
        <p:blipFill>
          <a:blip r:embed="rId2"/>
          <a:stretch>
            <a:fillRect/>
          </a:stretch>
        </p:blipFill>
        <p:spPr>
          <a:xfrm>
            <a:off x="7543800" y="990601"/>
            <a:ext cx="3048000" cy="4586941"/>
          </a:xfrm>
          <a:prstGeom prst="rect">
            <a:avLst/>
          </a:prstGeom>
          <a:effectLst>
            <a:softEdge rad="114300"/>
          </a:effectLst>
        </p:spPr>
      </p:pic>
      <p:sp>
        <p:nvSpPr>
          <p:cNvPr id="24579" name="TextBox 3">
            <a:extLst>
              <a:ext uri="{FF2B5EF4-FFF2-40B4-BE49-F238E27FC236}">
                <a16:creationId xmlns:a16="http://schemas.microsoft.com/office/drawing/2014/main" id="{BBACCFB1-A196-A14F-AA0F-CAFE15D0F46B}"/>
              </a:ext>
            </a:extLst>
          </p:cNvPr>
          <p:cNvSpPr txBox="1">
            <a:spLocks noChangeArrowheads="1"/>
          </p:cNvSpPr>
          <p:nvPr/>
        </p:nvSpPr>
        <p:spPr bwMode="auto">
          <a:xfrm>
            <a:off x="1638300" y="2971801"/>
            <a:ext cx="58674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entury Gothic" panose="020B0502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entury Gothic" panose="020B0502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entury Gothic" panose="020B0502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entury Gothic" panose="020B0502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entury Gothic" panose="020B0502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entury Gothic" panose="020B0502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entury Gothic" panose="020B0502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entury Gothic" panose="020B0502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entury Gothic" panose="020B0502020202020204" pitchFamily="34" charset="0"/>
                <a:ea typeface="MS PGothic" panose="020B0600070205080204" pitchFamily="34" charset="-128"/>
              </a:defRPr>
            </a:lvl9pPr>
          </a:lstStyle>
          <a:p>
            <a:pPr>
              <a:spcBef>
                <a:spcPct val="0"/>
              </a:spcBef>
              <a:buFontTx/>
              <a:buNone/>
            </a:pPr>
            <a:endParaRPr lang="en-US" altLang="en-US" sz="2400">
              <a:latin typeface="Times New Roman" panose="02020603050405020304" pitchFamily="18" charset="0"/>
            </a:endParaRPr>
          </a:p>
          <a:p>
            <a:pPr algn="ctr">
              <a:spcBef>
                <a:spcPct val="0"/>
              </a:spcBef>
              <a:buFontTx/>
              <a:buNone/>
            </a:pPr>
            <a:r>
              <a:rPr lang="en-US" altLang="en-US" sz="3600" b="1">
                <a:latin typeface="Arial Black" panose="020B0604020202020204" pitchFamily="34" charset="0"/>
              </a:rPr>
              <a:t>Scott Dinse  PT, ATC</a:t>
            </a:r>
          </a:p>
          <a:p>
            <a:pPr algn="ctr">
              <a:spcBef>
                <a:spcPct val="0"/>
              </a:spcBef>
              <a:buFontTx/>
              <a:buNone/>
            </a:pPr>
            <a:endParaRPr lang="en-US" altLang="en-US" sz="2800" b="1">
              <a:latin typeface="Arial Black" panose="020B0604020202020204" pitchFamily="34" charset="0"/>
            </a:endParaRPr>
          </a:p>
          <a:p>
            <a:pPr algn="ctr">
              <a:spcBef>
                <a:spcPct val="0"/>
              </a:spcBef>
              <a:buFontTx/>
              <a:buNone/>
            </a:pPr>
            <a:r>
              <a:rPr lang="en-US" altLang="en-US" sz="2800" b="1" i="1">
                <a:latin typeface="Arial Black" panose="020B0604020202020204" pitchFamily="34" charset="0"/>
              </a:rPr>
              <a:t>Director of Physical Therapy </a:t>
            </a:r>
          </a:p>
          <a:p>
            <a:pPr algn="ctr">
              <a:spcBef>
                <a:spcPct val="0"/>
              </a:spcBef>
              <a:buFontTx/>
              <a:buNone/>
            </a:pPr>
            <a:r>
              <a:rPr lang="en-US" altLang="en-US" sz="2800" b="1" i="1">
                <a:latin typeface="Arial Black" panose="020B0604020202020204" pitchFamily="34" charset="0"/>
              </a:rPr>
              <a:t>UB South Campus</a:t>
            </a:r>
          </a:p>
          <a:p>
            <a:pPr>
              <a:spcBef>
                <a:spcPct val="0"/>
              </a:spcBef>
              <a:buFontTx/>
              <a:buNone/>
            </a:pPr>
            <a:endParaRPr lang="en-US" altLang="en-US" sz="2400">
              <a:latin typeface="Times New Roman" panose="02020603050405020304" pitchFamily="18" charset="0"/>
            </a:endParaRPr>
          </a:p>
        </p:txBody>
      </p:sp>
      <p:pic>
        <p:nvPicPr>
          <p:cNvPr id="24580" name="Picture 4">
            <a:extLst>
              <a:ext uri="{FF2B5EF4-FFF2-40B4-BE49-F238E27FC236}">
                <a16:creationId xmlns:a16="http://schemas.microsoft.com/office/drawing/2014/main" id="{D7456F9E-FB74-5048-9416-6D32DF5A13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414" y="609600"/>
            <a:ext cx="580707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219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574C1-47E7-4FE9-D497-98E64842B274}"/>
              </a:ext>
            </a:extLst>
          </p:cNvPr>
          <p:cNvSpPr>
            <a:spLocks noGrp="1"/>
          </p:cNvSpPr>
          <p:nvPr>
            <p:ph type="ctrTitle"/>
          </p:nvPr>
        </p:nvSpPr>
        <p:spPr>
          <a:xfrm>
            <a:off x="1524000" y="1122363"/>
            <a:ext cx="9144000" cy="1163637"/>
          </a:xfrm>
        </p:spPr>
        <p:txBody>
          <a:bodyPr/>
          <a:lstStyle/>
          <a:p>
            <a:r>
              <a:rPr lang="en-US" b="1" dirty="0"/>
              <a:t>EMERGENCY ACTION PLAN</a:t>
            </a:r>
          </a:p>
        </p:txBody>
      </p:sp>
      <p:sp>
        <p:nvSpPr>
          <p:cNvPr id="3" name="Subtitle 2">
            <a:extLst>
              <a:ext uri="{FF2B5EF4-FFF2-40B4-BE49-F238E27FC236}">
                <a16:creationId xmlns:a16="http://schemas.microsoft.com/office/drawing/2014/main" id="{36764E1A-963D-60D5-220B-AEE8BDE7E941}"/>
              </a:ext>
            </a:extLst>
          </p:cNvPr>
          <p:cNvSpPr>
            <a:spLocks noGrp="1"/>
          </p:cNvSpPr>
          <p:nvPr>
            <p:ph type="subTitle" idx="1"/>
          </p:nvPr>
        </p:nvSpPr>
        <p:spPr>
          <a:xfrm>
            <a:off x="1524000" y="2661920"/>
            <a:ext cx="9144000" cy="3261360"/>
          </a:xfrm>
        </p:spPr>
        <p:txBody>
          <a:bodyPr>
            <a:normAutofit/>
          </a:bodyPr>
          <a:lstStyle/>
          <a:p>
            <a:r>
              <a:rPr lang="en-US" dirty="0"/>
              <a:t>Scott Dinse, PT, ATC</a:t>
            </a:r>
          </a:p>
          <a:p>
            <a:r>
              <a:rPr lang="en-US" dirty="0"/>
              <a:t>Director of Rehab and Athletic Training</a:t>
            </a:r>
          </a:p>
          <a:p>
            <a:r>
              <a:rPr lang="en-US" dirty="0"/>
              <a:t>UBMD </a:t>
            </a:r>
            <a:r>
              <a:rPr lang="en-US" dirty="0" err="1"/>
              <a:t>Orthopaedics</a:t>
            </a:r>
            <a:r>
              <a:rPr lang="en-US" dirty="0"/>
              <a:t> and Sports Medicine</a:t>
            </a:r>
          </a:p>
          <a:p>
            <a:r>
              <a:rPr lang="en-US" dirty="0">
                <a:hlinkClick r:id="rId2"/>
              </a:rPr>
              <a:t>sadinse@buffalo.edu</a:t>
            </a:r>
            <a:endParaRPr lang="en-US" dirty="0"/>
          </a:p>
          <a:p>
            <a:r>
              <a:rPr lang="en-US" dirty="0"/>
              <a:t>716-628-0984</a:t>
            </a:r>
            <a:br>
              <a:rPr lang="en-US" dirty="0"/>
            </a:br>
            <a:endParaRPr lang="en-US" dirty="0"/>
          </a:p>
        </p:txBody>
      </p:sp>
    </p:spTree>
    <p:extLst>
      <p:ext uri="{BB962C8B-B14F-4D97-AF65-F5344CB8AC3E}">
        <p14:creationId xmlns:p14="http://schemas.microsoft.com/office/powerpoint/2010/main" val="500531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038B7-4238-D84E-AACD-0F2AA28326B1}"/>
              </a:ext>
            </a:extLst>
          </p:cNvPr>
          <p:cNvSpPr>
            <a:spLocks noGrp="1"/>
          </p:cNvSpPr>
          <p:nvPr>
            <p:ph type="title"/>
          </p:nvPr>
        </p:nvSpPr>
        <p:spPr/>
        <p:txBody>
          <a:bodyPr/>
          <a:lstStyle/>
          <a:p>
            <a:r>
              <a:rPr lang="en-US" dirty="0"/>
              <a:t>Why an EAP?</a:t>
            </a:r>
          </a:p>
        </p:txBody>
      </p:sp>
      <p:sp>
        <p:nvSpPr>
          <p:cNvPr id="3" name="Content Placeholder 2">
            <a:extLst>
              <a:ext uri="{FF2B5EF4-FFF2-40B4-BE49-F238E27FC236}">
                <a16:creationId xmlns:a16="http://schemas.microsoft.com/office/drawing/2014/main" id="{B7565B33-1C10-91F1-3F6B-DF6448CAE531}"/>
              </a:ext>
            </a:extLst>
          </p:cNvPr>
          <p:cNvSpPr>
            <a:spLocks noGrp="1"/>
          </p:cNvSpPr>
          <p:nvPr>
            <p:ph idx="1"/>
          </p:nvPr>
        </p:nvSpPr>
        <p:spPr/>
        <p:txBody>
          <a:bodyPr/>
          <a:lstStyle/>
          <a:p>
            <a:r>
              <a:rPr lang="en-US" dirty="0"/>
              <a:t>One of the first lines of defense for catastrophic injuries is having a comprehensive, detailed plan for most scenarios.</a:t>
            </a:r>
          </a:p>
          <a:p>
            <a:endParaRPr lang="en-US" dirty="0"/>
          </a:p>
          <a:p>
            <a:r>
              <a:rPr lang="en-US" dirty="0"/>
              <a:t>provide information to ensure response to an emergency is rapid, appropriate, controlled and precise.</a:t>
            </a:r>
          </a:p>
        </p:txBody>
      </p:sp>
    </p:spTree>
    <p:extLst>
      <p:ext uri="{BB962C8B-B14F-4D97-AF65-F5344CB8AC3E}">
        <p14:creationId xmlns:p14="http://schemas.microsoft.com/office/powerpoint/2010/main" val="3023111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7FCBA0-46CC-1383-672E-469FFEFBA9B6}"/>
              </a:ext>
            </a:extLst>
          </p:cNvPr>
          <p:cNvSpPr txBox="1"/>
          <p:nvPr/>
        </p:nvSpPr>
        <p:spPr>
          <a:xfrm>
            <a:off x="520996" y="1782396"/>
            <a:ext cx="11440632" cy="2292935"/>
          </a:xfrm>
          <a:prstGeom prst="rect">
            <a:avLst/>
          </a:prstGeom>
          <a:noFill/>
        </p:spPr>
        <p:txBody>
          <a:bodyPr wrap="square">
            <a:spAutoFit/>
          </a:bodyPr>
          <a:lstStyle/>
          <a:p>
            <a:r>
              <a:rPr lang="en-US" sz="800" b="0" i="1" u="none" strike="noStrike" baseline="0" dirty="0">
                <a:solidFill>
                  <a:srgbClr val="231F20"/>
                </a:solidFill>
                <a:latin typeface="Times New Roman" panose="02020603050405020304" pitchFamily="18" charset="0"/>
              </a:rPr>
              <a:t>Journal of Athletic Training </a:t>
            </a:r>
            <a:r>
              <a:rPr lang="en-US" sz="800" b="0" i="0" u="none" strike="noStrike" baseline="0" dirty="0">
                <a:solidFill>
                  <a:srgbClr val="231F20"/>
                </a:solidFill>
                <a:latin typeface="Times New Roman" panose="02020603050405020304" pitchFamily="18" charset="0"/>
              </a:rPr>
              <a:t>2002;37(1):99–104</a:t>
            </a:r>
          </a:p>
          <a:p>
            <a:pPr marR="46970"/>
            <a:r>
              <a:rPr lang="en-US" sz="800" b="0" i="1" u="none" strike="noStrike" baseline="0" dirty="0">
                <a:solidFill>
                  <a:srgbClr val="231F20"/>
                </a:solidFill>
                <a:latin typeface="Gill Sans MT Ext Condensed Bold" panose="020B0902020104020203" pitchFamily="34" charset="0"/>
              </a:rPr>
              <a:t>© </a:t>
            </a:r>
            <a:r>
              <a:rPr lang="en-US" sz="800" b="0" i="0" u="none" strike="noStrike" baseline="0" dirty="0">
                <a:solidFill>
                  <a:srgbClr val="231F20"/>
                </a:solidFill>
                <a:latin typeface="Times New Roman" panose="02020603050405020304" pitchFamily="18" charset="0"/>
              </a:rPr>
              <a:t>by the National Athletic Trainers’ Association, Inc </a:t>
            </a:r>
            <a:r>
              <a:rPr lang="en-US" sz="800" b="0" i="0" u="none" strike="noStrike" baseline="0" dirty="0">
                <a:solidFill>
                  <a:srgbClr val="231F20"/>
                </a:solidFill>
                <a:latin typeface="Times New Roman" panose="02020603050405020304" pitchFamily="18" charset="0"/>
                <a:hlinkClick r:id="rId2"/>
              </a:rPr>
              <a:t>www.journalofathletictraining.org</a:t>
            </a:r>
          </a:p>
          <a:p>
            <a:pPr marR="5370"/>
            <a:r>
              <a:rPr lang="en-US" sz="2400" b="1" i="1" u="none" strike="noStrike" baseline="0" dirty="0">
                <a:solidFill>
                  <a:srgbClr val="231F20"/>
                </a:solidFill>
                <a:latin typeface="Arial" panose="020B0604020202020204" pitchFamily="34" charset="0"/>
              </a:rPr>
              <a:t>National Athletic Trainers’ Association Position Statement: Emergency Planning </a:t>
            </a:r>
            <a:r>
              <a:rPr lang="en-US" sz="2400" b="1" i="0" u="none" strike="noStrike" baseline="0" dirty="0">
                <a:solidFill>
                  <a:srgbClr val="231F20"/>
                </a:solidFill>
                <a:latin typeface="Arial" panose="020B0604020202020204" pitchFamily="34" charset="0"/>
              </a:rPr>
              <a:t>in Athletics</a:t>
            </a:r>
          </a:p>
          <a:p>
            <a:pPr marR="17910"/>
            <a:r>
              <a:rPr lang="en-US" sz="1400" b="1" i="1" u="none" strike="noStrike" baseline="0" dirty="0">
                <a:solidFill>
                  <a:srgbClr val="231F20"/>
                </a:solidFill>
                <a:latin typeface="Arial" panose="020B0604020202020204" pitchFamily="34" charset="0"/>
              </a:rPr>
              <a:t>J. C. Andersen*; Ronald </a:t>
            </a:r>
            <a:r>
              <a:rPr lang="en-US" sz="1400" b="1" i="0" u="none" strike="noStrike" baseline="0" dirty="0">
                <a:solidFill>
                  <a:srgbClr val="231F20"/>
                </a:solidFill>
                <a:latin typeface="Arial" panose="020B0604020202020204" pitchFamily="34" charset="0"/>
              </a:rPr>
              <a:t>W. </a:t>
            </a:r>
            <a:r>
              <a:rPr lang="en-US" sz="1400" b="1" i="0" u="none" strike="noStrike" baseline="0" dirty="0" err="1">
                <a:solidFill>
                  <a:srgbClr val="231F20"/>
                </a:solidFill>
                <a:latin typeface="Arial" panose="020B0604020202020204" pitchFamily="34" charset="0"/>
              </a:rPr>
              <a:t>Courson</a:t>
            </a:r>
            <a:r>
              <a:rPr lang="en-US" sz="1400" b="1" i="0" u="none" strike="noStrike" baseline="0" dirty="0">
                <a:solidFill>
                  <a:srgbClr val="231F20"/>
                </a:solidFill>
                <a:latin typeface="Arial" panose="020B0604020202020204" pitchFamily="34" charset="0"/>
              </a:rPr>
              <a:t>†; Douglas M. Kleiner‡; Todd A. </a:t>
            </a:r>
            <a:r>
              <a:rPr lang="en-US" sz="1400" b="1" i="0" u="none" strike="noStrike" baseline="0" dirty="0" err="1">
                <a:solidFill>
                  <a:srgbClr val="231F20"/>
                </a:solidFill>
                <a:latin typeface="Arial" panose="020B0604020202020204" pitchFamily="34" charset="0"/>
              </a:rPr>
              <a:t>McLoda</a:t>
            </a:r>
            <a:r>
              <a:rPr lang="en-US" sz="1400" b="1" i="0" u="none" strike="noStrike" baseline="0" dirty="0">
                <a:solidFill>
                  <a:srgbClr val="231F20"/>
                </a:solidFill>
                <a:latin typeface="Arial" panose="020B0604020202020204" pitchFamily="34" charset="0"/>
              </a:rPr>
              <a:t>§</a:t>
            </a:r>
          </a:p>
          <a:p>
            <a:r>
              <a:rPr lang="en-US" sz="1000" b="1" i="1" u="none" strike="noStrike" baseline="0" dirty="0">
                <a:solidFill>
                  <a:srgbClr val="231F20"/>
                </a:solidFill>
                <a:latin typeface="Arial" panose="020B0604020202020204" pitchFamily="34" charset="0"/>
              </a:rPr>
              <a:t>*</a:t>
            </a:r>
            <a:r>
              <a:rPr lang="en-US" sz="1000" b="0" i="1" u="none" strike="noStrike" baseline="0" dirty="0">
                <a:solidFill>
                  <a:srgbClr val="231F20"/>
                </a:solidFill>
                <a:latin typeface="Arial" panose="020B0604020202020204" pitchFamily="34" charset="0"/>
              </a:rPr>
              <a:t>Armstrong Atlantic State University, Savannah, GA; †University of Georgia, Athens, GA; ‡University of Florida, Health Science Center/Jacksonville, Jacksonville, FL; §Illinois State University, Normal, IL</a:t>
            </a:r>
          </a:p>
          <a:p>
            <a:pPr marR="560"/>
            <a:r>
              <a:rPr lang="en-US" sz="900" b="0" i="1" u="none" strike="noStrike" baseline="0" dirty="0">
                <a:solidFill>
                  <a:srgbClr val="231F20"/>
                </a:solidFill>
                <a:latin typeface="Arial" panose="020B0604020202020204" pitchFamily="34" charset="0"/>
              </a:rPr>
              <a:t>J. C. Andersen, PhD, ATC, PT, SCS, contributed to conception and design; acquisition and analysis and interpretation of the data; and drafting, critical revision, and final approval of the article. Ronald W. </a:t>
            </a:r>
            <a:r>
              <a:rPr lang="en-US" sz="900" b="0" i="1" u="none" strike="noStrike" baseline="0" dirty="0" err="1">
                <a:solidFill>
                  <a:srgbClr val="231F20"/>
                </a:solidFill>
                <a:latin typeface="Arial" panose="020B0604020202020204" pitchFamily="34" charset="0"/>
              </a:rPr>
              <a:t>Courson</a:t>
            </a:r>
            <a:r>
              <a:rPr lang="en-US" sz="900" b="0" i="1" u="none" strike="noStrike" baseline="0" dirty="0">
                <a:solidFill>
                  <a:srgbClr val="231F20"/>
                </a:solidFill>
                <a:latin typeface="Arial" panose="020B0604020202020204" pitchFamily="34" charset="0"/>
              </a:rPr>
              <a:t>, ATC, PT, NREMT-I, CSCS, Douglas</a:t>
            </a:r>
          </a:p>
          <a:p>
            <a:r>
              <a:rPr lang="en-US" sz="900" b="0" i="1" u="none" strike="noStrike" baseline="0" dirty="0">
                <a:solidFill>
                  <a:srgbClr val="231F20"/>
                </a:solidFill>
                <a:latin typeface="Arial" panose="020B0604020202020204" pitchFamily="34" charset="0"/>
              </a:rPr>
              <a:t>M. Kleiner, PhD, ATC, CSCS, NREMT, FACSM, and Todd A. </a:t>
            </a:r>
            <a:r>
              <a:rPr lang="en-US" sz="900" b="0" i="1" u="none" strike="noStrike" baseline="0" dirty="0" err="1">
                <a:solidFill>
                  <a:srgbClr val="231F20"/>
                </a:solidFill>
                <a:latin typeface="Arial" panose="020B0604020202020204" pitchFamily="34" charset="0"/>
              </a:rPr>
              <a:t>McLoda</a:t>
            </a:r>
            <a:r>
              <a:rPr lang="en-US" sz="900" b="0" i="1" u="none" strike="noStrike" baseline="0" dirty="0">
                <a:solidFill>
                  <a:srgbClr val="231F20"/>
                </a:solidFill>
                <a:latin typeface="Arial" panose="020B0604020202020204" pitchFamily="34" charset="0"/>
              </a:rPr>
              <a:t>, PhD, ATC, contributed to acquisition and analysis and interpretation of the data and drafting, critical revision, and final approval of the article.</a:t>
            </a:r>
          </a:p>
          <a:p>
            <a:r>
              <a:rPr lang="en-US" sz="900" b="0" i="1" u="none" strike="noStrike" baseline="0" dirty="0">
                <a:solidFill>
                  <a:srgbClr val="231F20"/>
                </a:solidFill>
                <a:latin typeface="Arial" panose="020B0604020202020204" pitchFamily="34" charset="0"/>
              </a:rPr>
              <a:t>Address correspondence to National Athletic Trainers’ Association, Communications Department, 2952 Stemmons Freeway,</a:t>
            </a:r>
          </a:p>
          <a:p>
            <a:r>
              <a:rPr lang="en-US" sz="900" b="0" i="1" u="none" strike="noStrike" baseline="0" dirty="0">
                <a:solidFill>
                  <a:srgbClr val="231F20"/>
                </a:solidFill>
                <a:latin typeface="Arial" panose="020B0604020202020204" pitchFamily="34" charset="0"/>
              </a:rPr>
              <a:t>Dallas, TX 75247.</a:t>
            </a:r>
          </a:p>
        </p:txBody>
      </p:sp>
    </p:spTree>
    <p:extLst>
      <p:ext uri="{BB962C8B-B14F-4D97-AF65-F5344CB8AC3E}">
        <p14:creationId xmlns:p14="http://schemas.microsoft.com/office/powerpoint/2010/main" val="121367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B9E2A-42E2-9E0B-5540-C2CFE2BE402C}"/>
              </a:ext>
            </a:extLst>
          </p:cNvPr>
          <p:cNvSpPr>
            <a:spLocks noGrp="1"/>
          </p:cNvSpPr>
          <p:nvPr>
            <p:ph type="title"/>
          </p:nvPr>
        </p:nvSpPr>
        <p:spPr/>
        <p:txBody>
          <a:bodyPr/>
          <a:lstStyle/>
          <a:p>
            <a:r>
              <a:rPr lang="en-US" dirty="0"/>
              <a:t>BENEFITS OF HAVING AN EMERGENCY ACTION PLAN</a:t>
            </a:r>
          </a:p>
        </p:txBody>
      </p:sp>
      <p:sp>
        <p:nvSpPr>
          <p:cNvPr id="3" name="Content Placeholder 2">
            <a:extLst>
              <a:ext uri="{FF2B5EF4-FFF2-40B4-BE49-F238E27FC236}">
                <a16:creationId xmlns:a16="http://schemas.microsoft.com/office/drawing/2014/main" id="{6FF68303-06B8-3BBF-ED0C-DEB1C2F5F775}"/>
              </a:ext>
            </a:extLst>
          </p:cNvPr>
          <p:cNvSpPr>
            <a:spLocks noGrp="1"/>
          </p:cNvSpPr>
          <p:nvPr>
            <p:ph idx="1"/>
          </p:nvPr>
        </p:nvSpPr>
        <p:spPr/>
        <p:txBody>
          <a:bodyPr/>
          <a:lstStyle/>
          <a:p>
            <a:r>
              <a:rPr lang="en-US" dirty="0"/>
              <a:t>Risk management strategy: lead to prevention of athletic injury</a:t>
            </a:r>
          </a:p>
          <a:p>
            <a:r>
              <a:rPr lang="en-US" dirty="0"/>
              <a:t>Readily prepared for emergency situations</a:t>
            </a:r>
          </a:p>
          <a:p>
            <a:r>
              <a:rPr lang="en-US" dirty="0"/>
              <a:t>Ensures that appropriate care is provided in a timely manner</a:t>
            </a:r>
          </a:p>
          <a:p>
            <a:r>
              <a:rPr lang="en-US" dirty="0"/>
              <a:t>Decrease chance of legal action taking place</a:t>
            </a:r>
          </a:p>
          <a:p>
            <a:r>
              <a:rPr lang="en-US" dirty="0"/>
              <a:t>Protects liability of ATC and school administration</a:t>
            </a:r>
          </a:p>
          <a:p>
            <a:r>
              <a:rPr lang="en-US" dirty="0"/>
              <a:t>Leads to a more effective emergency response</a:t>
            </a:r>
          </a:p>
        </p:txBody>
      </p:sp>
    </p:spTree>
    <p:extLst>
      <p:ext uri="{BB962C8B-B14F-4D97-AF65-F5344CB8AC3E}">
        <p14:creationId xmlns:p14="http://schemas.microsoft.com/office/powerpoint/2010/main" val="2623149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2CD0C7-34B5-8BE6-3440-49A56994005B}"/>
              </a:ext>
            </a:extLst>
          </p:cNvPr>
          <p:cNvSpPr>
            <a:spLocks noGrp="1"/>
          </p:cNvSpPr>
          <p:nvPr>
            <p:ph type="title"/>
          </p:nvPr>
        </p:nvSpPr>
        <p:spPr/>
        <p:txBody>
          <a:bodyPr/>
          <a:lstStyle/>
          <a:p>
            <a:r>
              <a:rPr lang="en-US" dirty="0"/>
              <a:t>Why do we need an emergency action plan</a:t>
            </a:r>
          </a:p>
        </p:txBody>
      </p:sp>
      <p:sp>
        <p:nvSpPr>
          <p:cNvPr id="5" name="Content Placeholder 4">
            <a:extLst>
              <a:ext uri="{FF2B5EF4-FFF2-40B4-BE49-F238E27FC236}">
                <a16:creationId xmlns:a16="http://schemas.microsoft.com/office/drawing/2014/main" id="{375EE4F1-561F-F54B-F572-7C6E3039E124}"/>
              </a:ext>
            </a:extLst>
          </p:cNvPr>
          <p:cNvSpPr>
            <a:spLocks noGrp="1"/>
          </p:cNvSpPr>
          <p:nvPr>
            <p:ph idx="1"/>
          </p:nvPr>
        </p:nvSpPr>
        <p:spPr/>
        <p:txBody>
          <a:bodyPr/>
          <a:lstStyle/>
          <a:p>
            <a:r>
              <a:rPr lang="en-US" dirty="0"/>
              <a:t>It helps us prepare for our season</a:t>
            </a:r>
          </a:p>
          <a:p>
            <a:r>
              <a:rPr lang="en-US" dirty="0"/>
              <a:t>It makes us all remember the young lives we are in charge of</a:t>
            </a:r>
          </a:p>
          <a:p>
            <a:r>
              <a:rPr lang="en-US" dirty="0"/>
              <a:t>It is SOP for athletics, legally without one we are liable</a:t>
            </a:r>
          </a:p>
          <a:p>
            <a:endParaRPr lang="en-US" dirty="0"/>
          </a:p>
          <a:p>
            <a:r>
              <a:rPr lang="en-US" dirty="0"/>
              <a:t>In an emergency anything that can go wrong will and we need a path to guide our actions.</a:t>
            </a:r>
          </a:p>
        </p:txBody>
      </p:sp>
    </p:spTree>
    <p:extLst>
      <p:ext uri="{BB962C8B-B14F-4D97-AF65-F5344CB8AC3E}">
        <p14:creationId xmlns:p14="http://schemas.microsoft.com/office/powerpoint/2010/main" val="2295715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6BEAB-602D-FD99-9042-14EF95E95EB9}"/>
              </a:ext>
            </a:extLst>
          </p:cNvPr>
          <p:cNvSpPr>
            <a:spLocks noGrp="1"/>
          </p:cNvSpPr>
          <p:nvPr>
            <p:ph type="title"/>
          </p:nvPr>
        </p:nvSpPr>
        <p:spPr/>
        <p:txBody>
          <a:bodyPr/>
          <a:lstStyle/>
          <a:p>
            <a:r>
              <a:rPr lang="en-US" dirty="0"/>
              <a:t>Basics vs Details</a:t>
            </a:r>
          </a:p>
        </p:txBody>
      </p:sp>
      <p:sp>
        <p:nvSpPr>
          <p:cNvPr id="3" name="Content Placeholder 2">
            <a:extLst>
              <a:ext uri="{FF2B5EF4-FFF2-40B4-BE49-F238E27FC236}">
                <a16:creationId xmlns:a16="http://schemas.microsoft.com/office/drawing/2014/main" id="{ED7868DB-6F4A-6707-776D-F4FA3EA95E7A}"/>
              </a:ext>
            </a:extLst>
          </p:cNvPr>
          <p:cNvSpPr>
            <a:spLocks noGrp="1"/>
          </p:cNvSpPr>
          <p:nvPr>
            <p:ph idx="1"/>
          </p:nvPr>
        </p:nvSpPr>
        <p:spPr/>
        <p:txBody>
          <a:bodyPr/>
          <a:lstStyle/>
          <a:p>
            <a:r>
              <a:rPr lang="en-US" dirty="0"/>
              <a:t>We need both types of action plans</a:t>
            </a:r>
          </a:p>
          <a:p>
            <a:endParaRPr lang="en-US" dirty="0"/>
          </a:p>
          <a:p>
            <a:r>
              <a:rPr lang="en-US" dirty="0"/>
              <a:t>Planning in vague detail the who, when and where</a:t>
            </a:r>
          </a:p>
          <a:p>
            <a:endParaRPr lang="en-US" dirty="0"/>
          </a:p>
          <a:p>
            <a:r>
              <a:rPr lang="en-US" dirty="0"/>
              <a:t>Giving the basics to visiting teams and new volunteers.</a:t>
            </a:r>
          </a:p>
        </p:txBody>
      </p:sp>
    </p:spTree>
    <p:extLst>
      <p:ext uri="{BB962C8B-B14F-4D97-AF65-F5344CB8AC3E}">
        <p14:creationId xmlns:p14="http://schemas.microsoft.com/office/powerpoint/2010/main" val="48240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BBC1D-2481-2EED-2FE5-5C8246213CE2}"/>
              </a:ext>
            </a:extLst>
          </p:cNvPr>
          <p:cNvSpPr>
            <a:spLocks noGrp="1"/>
          </p:cNvSpPr>
          <p:nvPr>
            <p:ph type="title"/>
          </p:nvPr>
        </p:nvSpPr>
        <p:spPr/>
        <p:txBody>
          <a:bodyPr/>
          <a:lstStyle/>
          <a:p>
            <a:r>
              <a:rPr lang="en-US" dirty="0"/>
              <a:t>Basic plan	</a:t>
            </a:r>
          </a:p>
        </p:txBody>
      </p:sp>
      <p:sp>
        <p:nvSpPr>
          <p:cNvPr id="3" name="Content Placeholder 2">
            <a:extLst>
              <a:ext uri="{FF2B5EF4-FFF2-40B4-BE49-F238E27FC236}">
                <a16:creationId xmlns:a16="http://schemas.microsoft.com/office/drawing/2014/main" id="{BBCD172D-692B-F312-599F-4F9EA338ABCA}"/>
              </a:ext>
            </a:extLst>
          </p:cNvPr>
          <p:cNvSpPr>
            <a:spLocks noGrp="1"/>
          </p:cNvSpPr>
          <p:nvPr>
            <p:ph idx="1"/>
          </p:nvPr>
        </p:nvSpPr>
        <p:spPr/>
        <p:txBody>
          <a:bodyPr/>
          <a:lstStyle/>
          <a:p>
            <a:r>
              <a:rPr lang="en-US" dirty="0"/>
              <a:t>Where are we, specific address and directions for EMS to fastest arrival at down athlete</a:t>
            </a:r>
          </a:p>
          <a:p>
            <a:r>
              <a:rPr lang="en-US" dirty="0"/>
              <a:t>How and who activates EMS</a:t>
            </a:r>
          </a:p>
          <a:p>
            <a:r>
              <a:rPr lang="en-US" dirty="0"/>
              <a:t>Where is the AED and who can get it fastest</a:t>
            </a:r>
          </a:p>
          <a:p>
            <a:r>
              <a:rPr lang="en-US" dirty="0"/>
              <a:t>Who is meeting EMS</a:t>
            </a:r>
          </a:p>
          <a:p>
            <a:r>
              <a:rPr lang="en-US" dirty="0"/>
              <a:t>Who is most experienced first responder to care for individual </a:t>
            </a:r>
          </a:p>
          <a:p>
            <a:r>
              <a:rPr lang="en-US" dirty="0"/>
              <a:t>Who is in charge of the venue( kids and those not involved in care removed)</a:t>
            </a:r>
          </a:p>
          <a:p>
            <a:r>
              <a:rPr lang="en-US" dirty="0"/>
              <a:t>Who is communicating with family or guardian</a:t>
            </a:r>
          </a:p>
        </p:txBody>
      </p:sp>
    </p:spTree>
    <p:extLst>
      <p:ext uri="{BB962C8B-B14F-4D97-AF65-F5344CB8AC3E}">
        <p14:creationId xmlns:p14="http://schemas.microsoft.com/office/powerpoint/2010/main" val="2495462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8870D6-A74A-81C7-57C7-6A0C915F0672}"/>
              </a:ext>
            </a:extLst>
          </p:cNvPr>
          <p:cNvSpPr txBox="1"/>
          <p:nvPr/>
        </p:nvSpPr>
        <p:spPr>
          <a:xfrm>
            <a:off x="3048886" y="571872"/>
            <a:ext cx="6097772" cy="5714257"/>
          </a:xfrm>
          <a:prstGeom prst="rect">
            <a:avLst/>
          </a:prstGeom>
          <a:noFill/>
        </p:spPr>
        <p:txBody>
          <a:bodyPr wrap="square">
            <a:spAutoFit/>
          </a:bodyPr>
          <a:lstStyle/>
          <a:p>
            <a:pPr marL="1744980" marR="0">
              <a:lnSpc>
                <a:spcPts val="2680"/>
              </a:lnSpc>
              <a:spcBef>
                <a:spcPts val="0"/>
              </a:spcBef>
              <a:spcAft>
                <a:spcPts val="0"/>
              </a:spcAft>
            </a:pPr>
            <a:r>
              <a:rPr lang="en-US" sz="2200" dirty="0">
                <a:effectLst/>
                <a:latin typeface="Calibri" panose="020F0502020204030204" pitchFamily="34" charset="0"/>
                <a:ea typeface="Calibri" panose="020F0502020204030204" pitchFamily="34" charset="0"/>
              </a:rPr>
              <a:t>Emergency Action Plan</a:t>
            </a:r>
            <a:endParaRPr lang="en-US" sz="1100" dirty="0">
              <a:effectLst/>
              <a:latin typeface="Calibri" panose="020F0502020204030204" pitchFamily="34" charset="0"/>
              <a:ea typeface="Calibri" panose="020F0502020204030204" pitchFamily="34" charset="0"/>
            </a:endParaRPr>
          </a:p>
          <a:p>
            <a:pPr marL="568325" marR="2996565" indent="-492760">
              <a:lnSpc>
                <a:spcPct val="107000"/>
              </a:lnSpc>
              <a:spcBef>
                <a:spcPts val="1015"/>
              </a:spcBef>
              <a:spcAft>
                <a:spcPts val="0"/>
              </a:spcAft>
            </a:pPr>
            <a:r>
              <a:rPr lang="en-US" sz="1200" dirty="0">
                <a:effectLst/>
                <a:latin typeface="Calibri" panose="020F0502020204030204" pitchFamily="34" charset="0"/>
                <a:ea typeface="Calibri" panose="020F0502020204030204" pitchFamily="34" charset="0"/>
              </a:rPr>
              <a:t>Venue: Williamsville North High School </a:t>
            </a:r>
          </a:p>
          <a:p>
            <a:pPr marL="568325" marR="2996565" indent="-111125">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rPr>
              <a:t>Girls Basketball</a:t>
            </a:r>
          </a:p>
          <a:p>
            <a:pPr marL="568325" marR="2996565" indent="-111125">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rPr>
              <a:t>March 1, 2023</a:t>
            </a:r>
          </a:p>
          <a:p>
            <a:pPr marL="0" marR="2996565" indent="457200">
              <a:lnSpc>
                <a:spcPct val="106000"/>
              </a:lnSpc>
              <a:spcBef>
                <a:spcPts val="0"/>
              </a:spcBef>
              <a:spcAft>
                <a:spcPts val="0"/>
              </a:spcAft>
            </a:pPr>
            <a:r>
              <a:rPr lang="en-US" sz="1200" dirty="0">
                <a:effectLst/>
                <a:latin typeface="Calibri" panose="020F0502020204030204" pitchFamily="34" charset="0"/>
                <a:ea typeface="Calibri" panose="020F0502020204030204" pitchFamily="34" charset="0"/>
              </a:rPr>
              <a:t>Athletic Trainer: </a:t>
            </a:r>
          </a:p>
          <a:p>
            <a:pPr marL="457200" marR="2996565" indent="457200">
              <a:lnSpc>
                <a:spcPct val="106000"/>
              </a:lnSpc>
              <a:spcBef>
                <a:spcPts val="0"/>
              </a:spcBef>
              <a:spcAft>
                <a:spcPts val="0"/>
              </a:spcAft>
            </a:pPr>
            <a:r>
              <a:rPr lang="en-US" sz="1200" dirty="0">
                <a:effectLst/>
                <a:latin typeface="Calibri" panose="020F0502020204030204" pitchFamily="34" charset="0"/>
                <a:ea typeface="Calibri" panose="020F0502020204030204" pitchFamily="34" charset="0"/>
              </a:rPr>
              <a:t> Vanessa 716-###-####</a:t>
            </a:r>
          </a:p>
          <a:p>
            <a:pPr marL="533400" marR="2971165" indent="-45720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rPr>
              <a:t> </a:t>
            </a:r>
          </a:p>
          <a:p>
            <a:pPr marL="533400" marR="2971165" indent="-45720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rPr>
              <a:t>Director of Athletics or Local Contact person: Julie Arnold</a:t>
            </a:r>
          </a:p>
          <a:p>
            <a:pPr marL="533400" marR="0">
              <a:lnSpc>
                <a:spcPts val="1455"/>
              </a:lnSpc>
              <a:spcBef>
                <a:spcPts val="0"/>
              </a:spcBef>
              <a:spcAft>
                <a:spcPts val="0"/>
              </a:spcAft>
            </a:pPr>
            <a:r>
              <a:rPr lang="en-US" sz="1200" dirty="0">
                <a:effectLst/>
                <a:latin typeface="Calibri" panose="020F0502020204030204" pitchFamily="34" charset="0"/>
                <a:ea typeface="Calibri" panose="020F0502020204030204" pitchFamily="34" charset="0"/>
              </a:rPr>
              <a:t>716-###-####</a:t>
            </a:r>
          </a:p>
          <a:p>
            <a:pPr marL="533400" marR="0">
              <a:spcBef>
                <a:spcPts val="120"/>
              </a:spcBef>
              <a:spcAft>
                <a:spcPts val="0"/>
              </a:spcAft>
            </a:pPr>
            <a:r>
              <a:rPr lang="en-US" sz="1200" u="none" strike="noStrike" dirty="0">
                <a:solidFill>
                  <a:srgbClr val="0000FF"/>
                </a:solidFill>
                <a:effectLst/>
                <a:latin typeface="Calibri" panose="020F0502020204030204" pitchFamily="34" charset="0"/>
                <a:ea typeface="Calibri" panose="020F0502020204030204" pitchFamily="34" charset="0"/>
                <a:hlinkClick r:id="rId2"/>
              </a:rPr>
              <a:t>jarnold@williamsvillek12.org</a:t>
            </a:r>
            <a:endParaRPr lang="en-US" sz="1200" dirty="0">
              <a:effectLst/>
              <a:latin typeface="Calibri" panose="020F0502020204030204" pitchFamily="34" charset="0"/>
              <a:ea typeface="Calibri" panose="020F0502020204030204" pitchFamily="34" charset="0"/>
            </a:endParaRPr>
          </a:p>
          <a:p>
            <a:pPr marL="0" marR="0">
              <a:spcBef>
                <a:spcPts val="50"/>
              </a:spcBef>
              <a:spcAft>
                <a:spcPts val="0"/>
              </a:spcAft>
            </a:pPr>
            <a:r>
              <a:rPr lang="en-US" sz="1350" dirty="0">
                <a:effectLst/>
                <a:latin typeface="Calibri" panose="020F0502020204030204" pitchFamily="34" charset="0"/>
                <a:ea typeface="Calibri" panose="020F0502020204030204" pitchFamily="34" charset="0"/>
              </a:rPr>
              <a:t> </a:t>
            </a:r>
            <a:endParaRPr lang="en-US" sz="1200" dirty="0">
              <a:effectLst/>
              <a:latin typeface="Calibri" panose="020F0502020204030204" pitchFamily="34" charset="0"/>
              <a:ea typeface="Calibri" panose="020F0502020204030204" pitchFamily="34" charset="0"/>
            </a:endParaRPr>
          </a:p>
          <a:p>
            <a:pPr marL="76200" marR="0">
              <a:spcBef>
                <a:spcPts val="5"/>
              </a:spcBef>
              <a:spcAft>
                <a:spcPts val="0"/>
              </a:spcAft>
            </a:pPr>
            <a:r>
              <a:rPr lang="en-US" sz="1200" dirty="0">
                <a:effectLst/>
                <a:latin typeface="Calibri" panose="020F0502020204030204" pitchFamily="34" charset="0"/>
                <a:ea typeface="Calibri" panose="020F0502020204030204" pitchFamily="34" charset="0"/>
              </a:rPr>
              <a:t>Sectional Chairperson:</a:t>
            </a:r>
          </a:p>
          <a:p>
            <a:pPr marL="0" marR="0">
              <a:spcBef>
                <a:spcPts val="30"/>
              </a:spcBef>
              <a:spcAft>
                <a:spcPts val="0"/>
              </a:spcAft>
            </a:pPr>
            <a:r>
              <a:rPr lang="en-US" sz="1150" dirty="0">
                <a:effectLst/>
                <a:latin typeface="Calibri" panose="020F0502020204030204" pitchFamily="34" charset="0"/>
                <a:ea typeface="Calibri" panose="020F0502020204030204" pitchFamily="34" charset="0"/>
              </a:rPr>
              <a:t>	Chris </a:t>
            </a:r>
            <a:r>
              <a:rPr lang="en-US" sz="1150" dirty="0" err="1">
                <a:effectLst/>
                <a:latin typeface="Calibri" panose="020F0502020204030204" pitchFamily="34" charset="0"/>
                <a:ea typeface="Calibri" panose="020F0502020204030204" pitchFamily="34" charset="0"/>
              </a:rPr>
              <a:t>Durr</a:t>
            </a:r>
            <a:r>
              <a:rPr lang="en-US" sz="1150" dirty="0">
                <a:effectLst/>
                <a:latin typeface="Calibri" panose="020F0502020204030204" pitchFamily="34" charset="0"/>
                <a:ea typeface="Calibri" panose="020F0502020204030204" pitchFamily="34" charset="0"/>
              </a:rPr>
              <a:t>	cdurr@williamsvillek12.org	716-###-####</a:t>
            </a:r>
            <a:endParaRPr lang="en-US" sz="1200" dirty="0">
              <a:effectLst/>
              <a:latin typeface="Calibri" panose="020F0502020204030204" pitchFamily="34" charset="0"/>
              <a:ea typeface="Calibri" panose="020F0502020204030204" pitchFamily="34" charset="0"/>
            </a:endParaRPr>
          </a:p>
          <a:p>
            <a:pPr marL="0" marR="0">
              <a:spcBef>
                <a:spcPts val="30"/>
              </a:spcBef>
              <a:spcAft>
                <a:spcPts val="0"/>
              </a:spcAft>
            </a:pPr>
            <a:r>
              <a:rPr lang="en-US" sz="1150" dirty="0">
                <a:effectLst/>
                <a:latin typeface="Calibri" panose="020F0502020204030204" pitchFamily="34" charset="0"/>
                <a:ea typeface="Calibri" panose="020F0502020204030204" pitchFamily="34" charset="0"/>
              </a:rPr>
              <a:t> </a:t>
            </a:r>
            <a:endParaRPr lang="en-US" sz="1200" dirty="0">
              <a:effectLst/>
              <a:latin typeface="Calibri" panose="020F0502020204030204" pitchFamily="34" charset="0"/>
              <a:ea typeface="Calibri" panose="020F0502020204030204" pitchFamily="34" charset="0"/>
            </a:endParaRPr>
          </a:p>
          <a:p>
            <a:pPr marL="76200" marR="0">
              <a:spcBef>
                <a:spcPts val="255"/>
              </a:spcBef>
              <a:spcAft>
                <a:spcPts val="0"/>
              </a:spcAft>
            </a:pPr>
            <a:r>
              <a:rPr lang="en-US" sz="1200" dirty="0">
                <a:effectLst/>
                <a:latin typeface="Calibri" panose="020F0502020204030204" pitchFamily="34" charset="0"/>
                <a:ea typeface="Calibri" panose="020F0502020204030204" pitchFamily="34" charset="0"/>
              </a:rPr>
              <a:t>Method for activating EMS:</a:t>
            </a:r>
          </a:p>
          <a:p>
            <a:pPr marL="533400" marR="0">
              <a:spcBef>
                <a:spcPts val="115"/>
              </a:spcBef>
              <a:spcAft>
                <a:spcPts val="0"/>
              </a:spcAft>
            </a:pPr>
            <a:r>
              <a:rPr lang="en-US" sz="1200" dirty="0">
                <a:solidFill>
                  <a:srgbClr val="FF0000"/>
                </a:solidFill>
                <a:effectLst/>
                <a:latin typeface="Calibri" panose="020F0502020204030204" pitchFamily="34" charset="0"/>
                <a:ea typeface="Calibri" panose="020F0502020204030204" pitchFamily="34" charset="0"/>
              </a:rPr>
              <a:t>ATC or person designated by ATC call 911 for local volunteer EMS</a:t>
            </a:r>
            <a:endParaRPr lang="en-US" sz="1200" dirty="0">
              <a:effectLst/>
              <a:latin typeface="Calibri" panose="020F0502020204030204" pitchFamily="34" charset="0"/>
              <a:ea typeface="Calibri" panose="020F0502020204030204" pitchFamily="34" charset="0"/>
            </a:endParaRPr>
          </a:p>
          <a:p>
            <a:pPr marL="0" marR="0">
              <a:spcBef>
                <a:spcPts val="40"/>
              </a:spcBef>
              <a:spcAft>
                <a:spcPts val="0"/>
              </a:spcAft>
            </a:pPr>
            <a:r>
              <a:rPr lang="en-US" sz="1350" dirty="0">
                <a:effectLst/>
                <a:latin typeface="Calibri" panose="020F0502020204030204" pitchFamily="34" charset="0"/>
                <a:ea typeface="Calibri" panose="020F0502020204030204" pitchFamily="34" charset="0"/>
              </a:rPr>
              <a:t> </a:t>
            </a:r>
            <a:endParaRPr lang="en-US" sz="1200" dirty="0">
              <a:effectLst/>
              <a:latin typeface="Calibri" panose="020F0502020204030204" pitchFamily="34" charset="0"/>
              <a:ea typeface="Calibri" panose="020F0502020204030204" pitchFamily="34" charset="0"/>
            </a:endParaRPr>
          </a:p>
          <a:p>
            <a:pPr marL="75565" marR="0">
              <a:spcBef>
                <a:spcPts val="0"/>
              </a:spcBef>
              <a:spcAft>
                <a:spcPts val="0"/>
              </a:spcAft>
            </a:pPr>
            <a:r>
              <a:rPr lang="en-US" sz="1200" dirty="0">
                <a:effectLst/>
                <a:latin typeface="Calibri" panose="020F0502020204030204" pitchFamily="34" charset="0"/>
                <a:ea typeface="Calibri" panose="020F0502020204030204" pitchFamily="34" charset="0"/>
              </a:rPr>
              <a:t>Access and Egress to Venue for EMS</a:t>
            </a:r>
          </a:p>
          <a:p>
            <a:pPr marL="532765" marR="0">
              <a:spcBef>
                <a:spcPts val="115"/>
              </a:spcBef>
              <a:spcAft>
                <a:spcPts val="0"/>
              </a:spcAft>
            </a:pPr>
            <a:r>
              <a:rPr lang="en-US" sz="1200" dirty="0">
                <a:effectLst/>
                <a:latin typeface="Calibri" panose="020F0502020204030204" pitchFamily="34" charset="0"/>
                <a:ea typeface="Calibri" panose="020F0502020204030204" pitchFamily="34" charset="0"/>
              </a:rPr>
              <a:t>Door 25, 26 off parking lot by tennis courts, lot off Hopkins</a:t>
            </a:r>
          </a:p>
          <a:p>
            <a:pPr marL="75565" marR="349250">
              <a:lnSpc>
                <a:spcPts val="3150"/>
              </a:lnSpc>
              <a:spcBef>
                <a:spcPts val="15"/>
              </a:spcBef>
              <a:spcAft>
                <a:spcPts val="0"/>
              </a:spcAft>
            </a:pPr>
            <a:r>
              <a:rPr lang="en-US" sz="1200" dirty="0">
                <a:effectLst/>
                <a:latin typeface="Calibri" panose="020F0502020204030204" pitchFamily="34" charset="0"/>
                <a:ea typeface="Calibri" panose="020F0502020204030204" pitchFamily="34" charset="0"/>
              </a:rPr>
              <a:t>If parent or guardian is not present coach or school representative will travel with EMS. Location of closest AED</a:t>
            </a:r>
          </a:p>
          <a:p>
            <a:pPr marL="532765" marR="0">
              <a:spcBef>
                <a:spcPts val="115"/>
              </a:spcBef>
              <a:spcAft>
                <a:spcPts val="0"/>
              </a:spcAft>
            </a:pPr>
            <a:r>
              <a:rPr lang="en-US" sz="1200" dirty="0">
                <a:effectLst/>
                <a:latin typeface="Calibri" panose="020F0502020204030204" pitchFamily="34" charset="0"/>
                <a:ea typeface="Calibri" panose="020F0502020204030204" pitchFamily="34" charset="0"/>
              </a:rPr>
              <a:t>Hallway wall under the athletics TV monitor.</a:t>
            </a:r>
          </a:p>
          <a:p>
            <a:pPr marL="0" marR="0">
              <a:spcBef>
                <a:spcPts val="40"/>
              </a:spcBef>
              <a:spcAft>
                <a:spcPts val="0"/>
              </a:spcAft>
            </a:pPr>
            <a:r>
              <a:rPr lang="en-US" sz="1350" dirty="0">
                <a:effectLst/>
                <a:latin typeface="Calibri" panose="020F0502020204030204" pitchFamily="34" charset="0"/>
                <a:ea typeface="Calibri" panose="020F0502020204030204" pitchFamily="34" charset="0"/>
              </a:rPr>
              <a:t> </a:t>
            </a:r>
            <a:endParaRPr lang="en-US" sz="1200" dirty="0">
              <a:effectLst/>
              <a:latin typeface="Calibri" panose="020F0502020204030204" pitchFamily="34" charset="0"/>
              <a:ea typeface="Calibri" panose="020F0502020204030204" pitchFamily="34" charset="0"/>
            </a:endParaRPr>
          </a:p>
          <a:p>
            <a:pPr marL="75565" marR="0">
              <a:spcBef>
                <a:spcPts val="0"/>
              </a:spcBef>
              <a:spcAft>
                <a:spcPts val="0"/>
              </a:spcAft>
            </a:pPr>
            <a:r>
              <a:rPr lang="en-US" sz="1200" dirty="0">
                <a:effectLst/>
                <a:latin typeface="Calibri" panose="020F0502020204030204" pitchFamily="34" charset="0"/>
                <a:ea typeface="Calibri" panose="020F0502020204030204" pitchFamily="34" charset="0"/>
              </a:rPr>
              <a:t>Lightening or severe weather shelter (where) </a:t>
            </a:r>
            <a:r>
              <a:rPr lang="en-US" sz="1200" dirty="0">
                <a:solidFill>
                  <a:srgbClr val="00B050"/>
                </a:solidFill>
                <a:effectLst/>
                <a:latin typeface="Calibri" panose="020F0502020204030204" pitchFamily="34" charset="0"/>
                <a:ea typeface="Calibri" panose="020F0502020204030204" pitchFamily="34" charset="0"/>
              </a:rPr>
              <a:t>Indoor event</a:t>
            </a:r>
            <a:endParaRPr lang="en-US"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769209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60876-D3AE-8248-FC80-B5A8667A37FE}"/>
              </a:ext>
            </a:extLst>
          </p:cNvPr>
          <p:cNvSpPr>
            <a:spLocks noGrp="1"/>
          </p:cNvSpPr>
          <p:nvPr>
            <p:ph type="title"/>
          </p:nvPr>
        </p:nvSpPr>
        <p:spPr/>
        <p:txBody>
          <a:bodyPr/>
          <a:lstStyle/>
          <a:p>
            <a:r>
              <a:rPr lang="en-US" dirty="0"/>
              <a:t>Detailed Plan</a:t>
            </a:r>
          </a:p>
        </p:txBody>
      </p:sp>
      <p:sp>
        <p:nvSpPr>
          <p:cNvPr id="3" name="Content Placeholder 2">
            <a:extLst>
              <a:ext uri="{FF2B5EF4-FFF2-40B4-BE49-F238E27FC236}">
                <a16:creationId xmlns:a16="http://schemas.microsoft.com/office/drawing/2014/main" id="{7290AFF8-824F-3ED6-BA51-94D3AD725DAB}"/>
              </a:ext>
            </a:extLst>
          </p:cNvPr>
          <p:cNvSpPr>
            <a:spLocks noGrp="1"/>
          </p:cNvSpPr>
          <p:nvPr>
            <p:ph idx="1"/>
          </p:nvPr>
        </p:nvSpPr>
        <p:spPr/>
        <p:txBody>
          <a:bodyPr>
            <a:normAutofit lnSpcReduction="10000"/>
          </a:bodyPr>
          <a:lstStyle/>
          <a:p>
            <a:r>
              <a:rPr lang="en-US" dirty="0"/>
              <a:t>Plan for everything……………………..then it hopefully never happens</a:t>
            </a:r>
          </a:p>
          <a:p>
            <a:endParaRPr lang="en-US" dirty="0"/>
          </a:p>
          <a:p>
            <a:r>
              <a:rPr lang="en-US" dirty="0"/>
              <a:t>Cardiac</a:t>
            </a:r>
          </a:p>
          <a:p>
            <a:r>
              <a:rPr lang="en-US" dirty="0"/>
              <a:t>Respiratory…. Asthma, Choking, Anaphylaxis </a:t>
            </a:r>
          </a:p>
          <a:p>
            <a:r>
              <a:rPr lang="en-US" dirty="0"/>
              <a:t>Diabetic</a:t>
            </a:r>
          </a:p>
          <a:p>
            <a:r>
              <a:rPr lang="en-US" dirty="0"/>
              <a:t>Orthopedic</a:t>
            </a:r>
          </a:p>
          <a:p>
            <a:r>
              <a:rPr lang="en-US" dirty="0"/>
              <a:t>Neurological</a:t>
            </a:r>
          </a:p>
          <a:p>
            <a:r>
              <a:rPr lang="en-US" dirty="0"/>
              <a:t>Heat illness</a:t>
            </a:r>
          </a:p>
          <a:p>
            <a:r>
              <a:rPr lang="en-US" dirty="0"/>
              <a:t>Weather 	</a:t>
            </a:r>
          </a:p>
        </p:txBody>
      </p:sp>
    </p:spTree>
    <p:extLst>
      <p:ext uri="{BB962C8B-B14F-4D97-AF65-F5344CB8AC3E}">
        <p14:creationId xmlns:p14="http://schemas.microsoft.com/office/powerpoint/2010/main" val="1414309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A1E84-6C49-2543-B5AF-0D69D1930453}"/>
              </a:ext>
            </a:extLst>
          </p:cNvPr>
          <p:cNvSpPr>
            <a:spLocks noGrp="1"/>
          </p:cNvSpPr>
          <p:nvPr>
            <p:ph type="title"/>
          </p:nvPr>
        </p:nvSpPr>
        <p:spPr/>
        <p:txBody>
          <a:bodyPr/>
          <a:lstStyle/>
          <a:p>
            <a:r>
              <a:rPr lang="en-US" dirty="0"/>
              <a:t>Korey Stringer Institute</a:t>
            </a:r>
          </a:p>
        </p:txBody>
      </p:sp>
      <p:sp>
        <p:nvSpPr>
          <p:cNvPr id="3" name="Content Placeholder 2">
            <a:extLst>
              <a:ext uri="{FF2B5EF4-FFF2-40B4-BE49-F238E27FC236}">
                <a16:creationId xmlns:a16="http://schemas.microsoft.com/office/drawing/2014/main" id="{A7467815-0A87-FE2D-B3A2-6B15D4969C00}"/>
              </a:ext>
            </a:extLst>
          </p:cNvPr>
          <p:cNvSpPr>
            <a:spLocks noGrp="1"/>
          </p:cNvSpPr>
          <p:nvPr>
            <p:ph idx="1"/>
          </p:nvPr>
        </p:nvSpPr>
        <p:spPr/>
        <p:txBody>
          <a:bodyPr/>
          <a:lstStyle/>
          <a:p>
            <a:r>
              <a:rPr lang="en-US" dirty="0">
                <a:hlinkClick r:id="rId2"/>
              </a:rPr>
              <a:t>https://ksi.uconn.edu/prevention/emergency-action-plans/</a:t>
            </a:r>
            <a:endParaRPr lang="en-US" dirty="0"/>
          </a:p>
          <a:p>
            <a:r>
              <a:rPr lang="en-US" dirty="0">
                <a:hlinkClick r:id="rId3"/>
              </a:rPr>
              <a:t>https://ksi.uconn.edu/prevention/emergency-action-plans/medical-time-out/</a:t>
            </a:r>
            <a:endParaRPr lang="en-US" dirty="0"/>
          </a:p>
          <a:p>
            <a:endParaRPr lang="en-US" dirty="0"/>
          </a:p>
          <a:p>
            <a:r>
              <a:rPr lang="en-US" dirty="0"/>
              <a:t>Korey Stringer fill in EAP template</a:t>
            </a:r>
          </a:p>
          <a:p>
            <a:endParaRPr lang="en-US" dirty="0"/>
          </a:p>
        </p:txBody>
      </p:sp>
    </p:spTree>
    <p:extLst>
      <p:ext uri="{BB962C8B-B14F-4D97-AF65-F5344CB8AC3E}">
        <p14:creationId xmlns:p14="http://schemas.microsoft.com/office/powerpoint/2010/main" val="943631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588EB9-4051-0821-1B91-79C5E5CC4911}"/>
              </a:ext>
            </a:extLst>
          </p:cNvPr>
          <p:cNvSpPr txBox="1"/>
          <p:nvPr/>
        </p:nvSpPr>
        <p:spPr>
          <a:xfrm>
            <a:off x="467832" y="632589"/>
            <a:ext cx="11504427" cy="5016758"/>
          </a:xfrm>
          <a:prstGeom prst="rect">
            <a:avLst/>
          </a:prstGeom>
          <a:noFill/>
        </p:spPr>
        <p:txBody>
          <a:bodyPr wrap="square">
            <a:spAutoFit/>
          </a:bodyPr>
          <a:lstStyle/>
          <a:p>
            <a:r>
              <a:rPr lang="en-US" sz="1000" dirty="0"/>
              <a:t>One of the first lines of defense for catastrophic injuries is having a comprehensive, detailed plan for most catastrophic scenarios. This is commonly referred to as an Emergency Action Plan (EAP). The National Athletic Trainers Association has published a position statement titled “Emergency Planning in Athletics” that provides guidelines for the development and implementation of an EAP and is available online. This page summarizes the main points of this document.</a:t>
            </a:r>
          </a:p>
          <a:p>
            <a:endParaRPr lang="en-US" sz="1000" dirty="0"/>
          </a:p>
          <a:p>
            <a:r>
              <a:rPr lang="en-US" sz="1000" dirty="0"/>
              <a:t>An EAP is necessary for any school or university and all of the venues within these institutions where athletes exercise. The EAP provides information to ensure response to an emergency is rapid, appropriate, controlled and precise. All personnel involved with the organization of athletic activities share a professional and legal responsibility to ensure that guidelines are in place to manage any emergency that could arise. The EAP defines the standard of care for these situations, and therefore an institution without an EAP can be found to be negligent in cases of catastrophic injuries.</a:t>
            </a:r>
          </a:p>
          <a:p>
            <a:endParaRPr lang="en-US" sz="1000" dirty="0"/>
          </a:p>
          <a:p>
            <a:r>
              <a:rPr lang="en-US" sz="1000" dirty="0"/>
              <a:t>While being comprehensive, an EAP also needs to be flexible enough to be applicable to any emergency situation. While health care providers are usually responsible for the writing of this document, all those involved with athletic teams (athletic directors, team physicians, athletic trainers, athletic training students, coaches, strength and conditioning coaches, local EMS services) need to be aware and knowledgeable with its contents. It is best to also involve EMS in the writing of the EAP and have the medical director for the school/university approve its contents</a:t>
            </a:r>
          </a:p>
          <a:p>
            <a:endParaRPr lang="en-US" sz="1000" dirty="0"/>
          </a:p>
          <a:p>
            <a:r>
              <a:rPr lang="en-US" sz="1000" dirty="0"/>
              <a:t> </a:t>
            </a:r>
          </a:p>
          <a:p>
            <a:endParaRPr lang="en-US" sz="1000" dirty="0"/>
          </a:p>
          <a:p>
            <a:r>
              <a:rPr lang="en-US" sz="1000" dirty="0"/>
              <a:t>BENEFITS OF HAVING AN EMERGENCY ACTION PLAN</a:t>
            </a:r>
          </a:p>
          <a:p>
            <a:r>
              <a:rPr lang="en-US" sz="1000" dirty="0"/>
              <a:t>Risk management strategy: lead to prevention of athletic injury</a:t>
            </a:r>
          </a:p>
          <a:p>
            <a:r>
              <a:rPr lang="en-US" sz="1000" dirty="0"/>
              <a:t>Readily prepared for emergency situations</a:t>
            </a:r>
          </a:p>
          <a:p>
            <a:r>
              <a:rPr lang="en-US" sz="1000" dirty="0"/>
              <a:t>Ensures that appropriate care is provided in a timely manner</a:t>
            </a:r>
          </a:p>
          <a:p>
            <a:r>
              <a:rPr lang="en-US" sz="1000" dirty="0"/>
              <a:t>Decrease chance of legal action taking place</a:t>
            </a:r>
          </a:p>
          <a:p>
            <a:r>
              <a:rPr lang="en-US" sz="1000" dirty="0"/>
              <a:t>Protects liability of ATC and school administration</a:t>
            </a:r>
          </a:p>
          <a:p>
            <a:r>
              <a:rPr lang="en-US" sz="1000" dirty="0"/>
              <a:t>Leads to a more effective emergency response</a:t>
            </a:r>
          </a:p>
          <a:p>
            <a:r>
              <a:rPr lang="en-US" sz="1000" dirty="0"/>
              <a:t> </a:t>
            </a:r>
          </a:p>
          <a:p>
            <a:endParaRPr lang="en-US" sz="1000" dirty="0"/>
          </a:p>
          <a:p>
            <a:r>
              <a:rPr lang="en-US" sz="1000" dirty="0"/>
              <a:t>The EAP needs to be specific to each athletic venue and address the following components:</a:t>
            </a:r>
          </a:p>
          <a:p>
            <a:endParaRPr lang="en-US" sz="1000" dirty="0"/>
          </a:p>
          <a:p>
            <a:r>
              <a:rPr lang="en-US" sz="1000" dirty="0"/>
              <a:t>Emergency Personnel – Describe the emergency team involved when the EAP is activated and the roles of each person.</a:t>
            </a:r>
          </a:p>
          <a:p>
            <a:r>
              <a:rPr lang="en-US" sz="1000" dirty="0"/>
              <a:t>Emergency Communication – What communication devices are available, where, what number to call in an emergency, specific information and directions to the venue to provide to EMS response team.</a:t>
            </a:r>
          </a:p>
          <a:p>
            <a:r>
              <a:rPr lang="en-US" sz="1000" dirty="0"/>
              <a:t>Emergency Equipment – Location of equipment should be quickly accessible and clearly listed. Equipment needs to be maintained on a regular basis.</a:t>
            </a:r>
          </a:p>
          <a:p>
            <a:r>
              <a:rPr lang="en-US" sz="1000" dirty="0"/>
              <a:t>Medical Emergency Transportation – Describe options and estimated response times for emergency transportation.</a:t>
            </a:r>
          </a:p>
          <a:p>
            <a:r>
              <a:rPr lang="en-US" sz="1000" dirty="0"/>
              <a:t>Venue Directions with a Map – (should be specific to the venue, and provide instructions for easy access to venue)</a:t>
            </a:r>
          </a:p>
          <a:p>
            <a:r>
              <a:rPr lang="en-US" sz="1000" dirty="0"/>
              <a:t>Roles of First Responders – Establish scene safety and immediate care of the athlete, activation of EMS, equipment </a:t>
            </a:r>
            <a:r>
              <a:rPr lang="en-US" sz="1000" dirty="0" err="1"/>
              <a:t>retreival</a:t>
            </a:r>
            <a:r>
              <a:rPr lang="en-US" sz="1000" dirty="0"/>
              <a:t>, direction of EMS to the scene</a:t>
            </a:r>
          </a:p>
          <a:p>
            <a:r>
              <a:rPr lang="en-US" sz="1000" dirty="0"/>
              <a:t>Emergency Action Plan for Non-Medical Emergencies – These emergencies can refer to the school emergency action plan if one is in place</a:t>
            </a:r>
          </a:p>
        </p:txBody>
      </p:sp>
    </p:spTree>
    <p:extLst>
      <p:ext uri="{BB962C8B-B14F-4D97-AF65-F5344CB8AC3E}">
        <p14:creationId xmlns:p14="http://schemas.microsoft.com/office/powerpoint/2010/main" val="4240373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34406A-28C3-2263-F804-CD3B53BC1D6C}"/>
              </a:ext>
            </a:extLst>
          </p:cNvPr>
          <p:cNvPicPr>
            <a:picLocks noChangeAspect="1"/>
          </p:cNvPicPr>
          <p:nvPr/>
        </p:nvPicPr>
        <p:blipFill>
          <a:blip r:embed="rId2"/>
          <a:stretch>
            <a:fillRect/>
          </a:stretch>
        </p:blipFill>
        <p:spPr>
          <a:xfrm>
            <a:off x="3414712" y="242887"/>
            <a:ext cx="5362575" cy="6372225"/>
          </a:xfrm>
          <a:prstGeom prst="rect">
            <a:avLst/>
          </a:prstGeom>
        </p:spPr>
      </p:pic>
    </p:spTree>
    <p:extLst>
      <p:ext uri="{BB962C8B-B14F-4D97-AF65-F5344CB8AC3E}">
        <p14:creationId xmlns:p14="http://schemas.microsoft.com/office/powerpoint/2010/main" val="3174948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D951C3-4F41-7AE9-D249-0E6992DA7964}"/>
              </a:ext>
            </a:extLst>
          </p:cNvPr>
          <p:cNvSpPr txBox="1"/>
          <p:nvPr/>
        </p:nvSpPr>
        <p:spPr>
          <a:xfrm rot="10800000" flipV="1">
            <a:off x="361898" y="324183"/>
            <a:ext cx="11582373" cy="6151045"/>
          </a:xfrm>
          <a:prstGeom prst="rect">
            <a:avLst/>
          </a:prstGeom>
          <a:noFill/>
        </p:spPr>
        <p:txBody>
          <a:bodyPr wrap="square">
            <a:normAutofit/>
          </a:bodyPr>
          <a:lstStyle/>
          <a:p>
            <a:r>
              <a:rPr lang="en-US" sz="1200" b="0" cap="all" dirty="0">
                <a:solidFill>
                  <a:srgbClr val="FFFFFF"/>
                </a:solidFill>
                <a:effectLst/>
                <a:latin typeface="inherit"/>
              </a:rPr>
              <a:t>MEDICAL TIME OUT</a:t>
            </a:r>
          </a:p>
          <a:p>
            <a:pPr algn="l"/>
            <a:r>
              <a:rPr lang="en-US" sz="1200" b="0" i="0" dirty="0">
                <a:solidFill>
                  <a:srgbClr val="333333"/>
                </a:solidFill>
                <a:effectLst/>
                <a:latin typeface="Lato" panose="020F0502020204030203" pitchFamily="34" charset="0"/>
              </a:rPr>
              <a:t>While it is imperative to have an Emergency Action Plan, it is equally important that the EAP be practiced and understood by all involved. A medical timeout is designed to prepare athletic trainers, emergency medical services, team physicians and anyone designated as responsible for the medical well-being of athletes or spectators on game day to be aware, prepared and educated. Communication between these individuals can make the difference between a positive outcome and a negative experience should an injury or incident occur. Following a medical timeout procedure reduces, and in most cases, eliminates chaos and confusion because these professionals simply took the time to be prepared.</a:t>
            </a:r>
          </a:p>
          <a:p>
            <a:pPr algn="l"/>
            <a:r>
              <a:rPr lang="en-US" sz="1200" b="0" i="0" dirty="0">
                <a:solidFill>
                  <a:srgbClr val="333333"/>
                </a:solidFill>
                <a:effectLst/>
                <a:latin typeface="Lato" panose="020F0502020204030203" pitchFamily="34" charset="0"/>
              </a:rPr>
              <a:t>All great professionals know being prepared is vital to achieving success. Whether it’s in business, academics, medicine or sports, many of us run through at least a mental checklist before we engage in activity. It’s within that preparation that we find what is needed, how it should be implemented and what to do if everything we’ve planned for doesn’t come to fruition. Those who are truly prepared take the time to verbalize and record those thoughts in an effort to get others moving in a similar direction. Leaders strive to be proactive and take the time to prepare themselves, their staff and everyone around them to effectively respond in the best- and worst- case scenario.</a:t>
            </a:r>
          </a:p>
          <a:p>
            <a:pPr algn="l"/>
            <a:r>
              <a:rPr lang="en-US" sz="1200" b="0" i="0" dirty="0">
                <a:solidFill>
                  <a:srgbClr val="333333"/>
                </a:solidFill>
                <a:effectLst/>
                <a:latin typeface="Lato" panose="020F0502020204030203" pitchFamily="34" charset="0"/>
              </a:rPr>
              <a:t> </a:t>
            </a:r>
          </a:p>
          <a:p>
            <a:pPr algn="l"/>
            <a:r>
              <a:rPr lang="en-US" sz="1200" b="1" i="0" dirty="0">
                <a:solidFill>
                  <a:srgbClr val="333333"/>
                </a:solidFill>
                <a:effectLst/>
                <a:latin typeface="Lato" panose="020F0502020204030203" pitchFamily="34" charset="0"/>
              </a:rPr>
              <a:t>The Medical Time Out (MTO), originally created by the Kyle Group and co-branded by the Korey Stringer Institute, provides a template for organizations to follow to prepare their medical timeout. The MTO includes the following:</a:t>
            </a:r>
            <a:endParaRPr lang="en-US" sz="1200" b="0" i="0" dirty="0">
              <a:solidFill>
                <a:srgbClr val="333333"/>
              </a:solidFill>
              <a:effectLst/>
              <a:latin typeface="Lato" panose="020F0502020204030203" pitchFamily="34" charset="0"/>
            </a:endParaRPr>
          </a:p>
          <a:p>
            <a:pPr algn="l">
              <a:buFont typeface="+mj-lt"/>
              <a:buAutoNum type="arabicPeriod"/>
            </a:pPr>
            <a:r>
              <a:rPr lang="en-US" sz="1200" b="0" i="0" dirty="0">
                <a:solidFill>
                  <a:srgbClr val="333333"/>
                </a:solidFill>
                <a:effectLst/>
                <a:latin typeface="Lato" panose="020F0502020204030203" pitchFamily="34" charset="0"/>
              </a:rPr>
              <a:t>Advanced Cardiovascular Life Support (ACLS)</a:t>
            </a:r>
          </a:p>
          <a:p>
            <a:pPr algn="l">
              <a:buFont typeface="+mj-lt"/>
              <a:buAutoNum type="arabicPeriod"/>
            </a:pPr>
            <a:r>
              <a:rPr lang="en-US" sz="1200" b="0" i="0" dirty="0">
                <a:solidFill>
                  <a:srgbClr val="333333"/>
                </a:solidFill>
                <a:effectLst/>
                <a:latin typeface="Lato" panose="020F0502020204030203" pitchFamily="34" charset="0"/>
              </a:rPr>
              <a:t>AED pl</a:t>
            </a:r>
          </a:p>
          <a:p>
            <a:pPr algn="l">
              <a:buFont typeface="+mj-lt"/>
              <a:buAutoNum type="arabicPeriod"/>
            </a:pPr>
            <a:r>
              <a:rPr lang="en-US" sz="1200" b="0" i="0" dirty="0" err="1">
                <a:solidFill>
                  <a:srgbClr val="333333"/>
                </a:solidFill>
                <a:effectLst/>
                <a:latin typeface="Lato" panose="020F0502020204030203" pitchFamily="34" charset="0"/>
              </a:rPr>
              <a:t>ement</a:t>
            </a:r>
            <a:r>
              <a:rPr lang="en-US" sz="1200" b="0" i="0" dirty="0">
                <a:solidFill>
                  <a:srgbClr val="333333"/>
                </a:solidFill>
                <a:effectLst/>
                <a:latin typeface="Lato" panose="020F0502020204030203" pitchFamily="34" charset="0"/>
              </a:rPr>
              <a:t> on the sidelines</a:t>
            </a:r>
          </a:p>
          <a:p>
            <a:pPr algn="l">
              <a:buFont typeface="+mj-lt"/>
              <a:buAutoNum type="arabicPeriod"/>
            </a:pPr>
            <a:r>
              <a:rPr lang="en-US" sz="1200" b="0" i="0" dirty="0">
                <a:solidFill>
                  <a:srgbClr val="333333"/>
                </a:solidFill>
                <a:effectLst/>
                <a:latin typeface="Lato" panose="020F0502020204030203" pitchFamily="34" charset="0"/>
              </a:rPr>
              <a:t>Sentinel seizure/agonal respiration awareness procedures</a:t>
            </a:r>
          </a:p>
          <a:p>
            <a:pPr algn="l">
              <a:buFont typeface="+mj-lt"/>
              <a:buAutoNum type="arabicPeriod"/>
            </a:pPr>
            <a:r>
              <a:rPr lang="en-US" sz="1200" b="0" i="0" dirty="0">
                <a:solidFill>
                  <a:srgbClr val="333333"/>
                </a:solidFill>
                <a:effectLst/>
                <a:latin typeface="Lato" panose="020F0502020204030203" pitchFamily="34" charset="0"/>
              </a:rPr>
              <a:t>Backboard</a:t>
            </a:r>
          </a:p>
          <a:p>
            <a:pPr algn="l">
              <a:buFont typeface="+mj-lt"/>
              <a:buAutoNum type="arabicPeriod"/>
            </a:pPr>
            <a:r>
              <a:rPr lang="en-US" sz="1200" b="0" i="0" dirty="0">
                <a:solidFill>
                  <a:srgbClr val="333333"/>
                </a:solidFill>
                <a:effectLst/>
                <a:latin typeface="Lato" panose="020F0502020204030203" pitchFamily="34" charset="0"/>
              </a:rPr>
              <a:t>Face Mask Removal and tools</a:t>
            </a:r>
          </a:p>
          <a:p>
            <a:pPr algn="l">
              <a:buFont typeface="+mj-lt"/>
              <a:buAutoNum type="arabicPeriod"/>
            </a:pPr>
            <a:r>
              <a:rPr lang="en-US" sz="1200" b="0" i="0" dirty="0">
                <a:solidFill>
                  <a:srgbClr val="333333"/>
                </a:solidFill>
                <a:effectLst/>
                <a:latin typeface="Lato" panose="020F0502020204030203" pitchFamily="34" charset="0"/>
              </a:rPr>
              <a:t>C-Spine injury protocol</a:t>
            </a:r>
          </a:p>
          <a:p>
            <a:pPr algn="l">
              <a:buFont typeface="+mj-lt"/>
              <a:buAutoNum type="arabicPeriod"/>
            </a:pPr>
            <a:r>
              <a:rPr lang="en-US" sz="1200" b="0" i="0" dirty="0">
                <a:solidFill>
                  <a:srgbClr val="333333"/>
                </a:solidFill>
                <a:effectLst/>
                <a:latin typeface="Lato" panose="020F0502020204030203" pitchFamily="34" charset="0"/>
              </a:rPr>
              <a:t>Environmental risk status (e.g. heat, lightning, cold)</a:t>
            </a:r>
          </a:p>
          <a:p>
            <a:pPr algn="l">
              <a:buFont typeface="+mj-lt"/>
              <a:buAutoNum type="arabicPeriod"/>
            </a:pPr>
            <a:r>
              <a:rPr lang="en-US" sz="1200" b="0" i="0" dirty="0">
                <a:solidFill>
                  <a:srgbClr val="333333"/>
                </a:solidFill>
                <a:effectLst/>
                <a:latin typeface="Lato" panose="020F0502020204030203" pitchFamily="34" charset="0"/>
              </a:rPr>
              <a:t>Cool prior to transport</a:t>
            </a:r>
          </a:p>
          <a:p>
            <a:pPr algn="l">
              <a:buFont typeface="+mj-lt"/>
              <a:buAutoNum type="arabicPeriod"/>
            </a:pPr>
            <a:r>
              <a:rPr lang="en-US" sz="1200" b="0" i="0" dirty="0">
                <a:solidFill>
                  <a:srgbClr val="333333"/>
                </a:solidFill>
                <a:effectLst/>
                <a:latin typeface="Lato" panose="020F0502020204030203" pitchFamily="34" charset="0"/>
              </a:rPr>
              <a:t>Lightning plan</a:t>
            </a:r>
          </a:p>
          <a:p>
            <a:pPr algn="l">
              <a:buFont typeface="+mj-lt"/>
              <a:buAutoNum type="arabicPeriod"/>
            </a:pPr>
            <a:r>
              <a:rPr lang="en-US" sz="1200" b="0" i="0" dirty="0">
                <a:solidFill>
                  <a:srgbClr val="333333"/>
                </a:solidFill>
                <a:effectLst/>
                <a:latin typeface="Lato" panose="020F0502020204030203" pitchFamily="34" charset="0"/>
              </a:rPr>
              <a:t>Hemorrhage control kit</a:t>
            </a:r>
          </a:p>
          <a:p>
            <a:pPr algn="l"/>
            <a:r>
              <a:rPr lang="en-US" sz="1200" b="0" i="0" dirty="0">
                <a:solidFill>
                  <a:srgbClr val="333333"/>
                </a:solidFill>
                <a:effectLst/>
                <a:latin typeface="Lato" panose="020F0502020204030203" pitchFamily="34" charset="0"/>
              </a:rPr>
              <a:t> </a:t>
            </a:r>
          </a:p>
          <a:p>
            <a:pPr algn="l"/>
            <a:r>
              <a:rPr lang="en-US" sz="1200" b="0" i="0" dirty="0">
                <a:solidFill>
                  <a:srgbClr val="333333"/>
                </a:solidFill>
                <a:effectLst/>
                <a:latin typeface="Lato" panose="020F0502020204030203" pitchFamily="34" charset="0"/>
              </a:rPr>
              <a:t>It should also include contact information for the following:</a:t>
            </a:r>
          </a:p>
          <a:p>
            <a:pPr algn="l">
              <a:buFont typeface="+mj-lt"/>
              <a:buAutoNum type="arabicPeriod"/>
            </a:pPr>
            <a:r>
              <a:rPr lang="en-US" sz="1200" b="0" i="0" dirty="0">
                <a:solidFill>
                  <a:srgbClr val="333333"/>
                </a:solidFill>
                <a:effectLst/>
                <a:latin typeface="Lato" panose="020F0502020204030203" pitchFamily="34" charset="0"/>
              </a:rPr>
              <a:t>Athletic Trainer(s)</a:t>
            </a:r>
          </a:p>
          <a:p>
            <a:pPr algn="l">
              <a:buFont typeface="+mj-lt"/>
              <a:buAutoNum type="arabicPeriod"/>
            </a:pPr>
            <a:r>
              <a:rPr lang="en-US" sz="1200" b="0" i="0" dirty="0">
                <a:solidFill>
                  <a:srgbClr val="333333"/>
                </a:solidFill>
                <a:effectLst/>
                <a:latin typeface="Lato" panose="020F0502020204030203" pitchFamily="34" charset="0"/>
              </a:rPr>
              <a:t>Team Physician(s)</a:t>
            </a:r>
          </a:p>
          <a:p>
            <a:pPr algn="l">
              <a:buFont typeface="+mj-lt"/>
              <a:buAutoNum type="arabicPeriod"/>
            </a:pPr>
            <a:r>
              <a:rPr lang="en-US" sz="1200" b="0" i="0" dirty="0">
                <a:solidFill>
                  <a:srgbClr val="333333"/>
                </a:solidFill>
                <a:effectLst/>
                <a:latin typeface="Lato" panose="020F0502020204030203" pitchFamily="34" charset="0"/>
              </a:rPr>
              <a:t>EMS Squad</a:t>
            </a:r>
          </a:p>
          <a:p>
            <a:pPr algn="l">
              <a:buFont typeface="+mj-lt"/>
              <a:buAutoNum type="arabicPeriod"/>
            </a:pPr>
            <a:r>
              <a:rPr lang="en-US" sz="1200" b="0" i="0" dirty="0">
                <a:solidFill>
                  <a:srgbClr val="333333"/>
                </a:solidFill>
                <a:effectLst/>
                <a:latin typeface="Lato" panose="020F0502020204030203" pitchFamily="34" charset="0"/>
              </a:rPr>
              <a:t>Designated hospital</a:t>
            </a:r>
          </a:p>
        </p:txBody>
      </p:sp>
    </p:spTree>
    <p:extLst>
      <p:ext uri="{BB962C8B-B14F-4D97-AF65-F5344CB8AC3E}">
        <p14:creationId xmlns:p14="http://schemas.microsoft.com/office/powerpoint/2010/main" val="2240881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8296-E254-0869-1042-66C4CD68E42E}"/>
              </a:ext>
            </a:extLst>
          </p:cNvPr>
          <p:cNvSpPr>
            <a:spLocks noGrp="1"/>
          </p:cNvSpPr>
          <p:nvPr>
            <p:ph type="title"/>
          </p:nvPr>
        </p:nvSpPr>
        <p:spPr/>
        <p:txBody>
          <a:bodyPr/>
          <a:lstStyle/>
          <a:p>
            <a:endParaRPr lang="en-US"/>
          </a:p>
        </p:txBody>
      </p:sp>
      <p:pic>
        <p:nvPicPr>
          <p:cNvPr id="5" name="Content Placeholder 4" descr="Graphical user interface, website&#10;&#10;Description automatically generated">
            <a:extLst>
              <a:ext uri="{FF2B5EF4-FFF2-40B4-BE49-F238E27FC236}">
                <a16:creationId xmlns:a16="http://schemas.microsoft.com/office/drawing/2014/main" id="{F3045AF5-659B-6FBB-5AE5-4EF83EABE8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840" y="-2164080"/>
            <a:ext cx="14305280" cy="9855200"/>
          </a:xfrm>
        </p:spPr>
      </p:pic>
    </p:spTree>
    <p:extLst>
      <p:ext uri="{BB962C8B-B14F-4D97-AF65-F5344CB8AC3E}">
        <p14:creationId xmlns:p14="http://schemas.microsoft.com/office/powerpoint/2010/main" val="1483335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8BB2BE-48E4-D5EE-0E4D-58B2AD9ABD32}"/>
              </a:ext>
            </a:extLst>
          </p:cNvPr>
          <p:cNvPicPr>
            <a:picLocks noChangeAspect="1"/>
          </p:cNvPicPr>
          <p:nvPr/>
        </p:nvPicPr>
        <p:blipFill>
          <a:blip r:embed="rId2"/>
          <a:stretch>
            <a:fillRect/>
          </a:stretch>
        </p:blipFill>
        <p:spPr>
          <a:xfrm>
            <a:off x="1483598" y="0"/>
            <a:ext cx="9224803" cy="6858000"/>
          </a:xfrm>
          <a:prstGeom prst="rect">
            <a:avLst/>
          </a:prstGeom>
        </p:spPr>
      </p:pic>
    </p:spTree>
    <p:extLst>
      <p:ext uri="{BB962C8B-B14F-4D97-AF65-F5344CB8AC3E}">
        <p14:creationId xmlns:p14="http://schemas.microsoft.com/office/powerpoint/2010/main" val="2673061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908A-4F2F-074D-48E0-68E80CFDC1CB}"/>
              </a:ext>
            </a:extLst>
          </p:cNvPr>
          <p:cNvSpPr>
            <a:spLocks noGrp="1"/>
          </p:cNvSpPr>
          <p:nvPr>
            <p:ph type="title"/>
          </p:nvPr>
        </p:nvSpPr>
        <p:spPr/>
        <p:txBody>
          <a:bodyPr/>
          <a:lstStyle/>
          <a:p>
            <a:r>
              <a:rPr lang="en-US" dirty="0"/>
              <a:t>Cardiac emergency</a:t>
            </a:r>
          </a:p>
        </p:txBody>
      </p:sp>
      <p:sp>
        <p:nvSpPr>
          <p:cNvPr id="3" name="Content Placeholder 2">
            <a:extLst>
              <a:ext uri="{FF2B5EF4-FFF2-40B4-BE49-F238E27FC236}">
                <a16:creationId xmlns:a16="http://schemas.microsoft.com/office/drawing/2014/main" id="{64C048F6-FBD1-17D8-74E4-9A48661E731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692015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50BB46-8149-5721-2095-F5150FDFCCD5}"/>
              </a:ext>
            </a:extLst>
          </p:cNvPr>
          <p:cNvSpPr>
            <a:spLocks noGrp="1"/>
          </p:cNvSpPr>
          <p:nvPr>
            <p:ph type="title"/>
          </p:nvPr>
        </p:nvSpPr>
        <p:spPr/>
        <p:txBody>
          <a:bodyPr/>
          <a:lstStyle/>
          <a:p>
            <a:r>
              <a:rPr lang="en-US" dirty="0"/>
              <a:t>Respiratory</a:t>
            </a:r>
          </a:p>
        </p:txBody>
      </p:sp>
      <p:sp>
        <p:nvSpPr>
          <p:cNvPr id="4" name="Content Placeholder 3">
            <a:extLst>
              <a:ext uri="{FF2B5EF4-FFF2-40B4-BE49-F238E27FC236}">
                <a16:creationId xmlns:a16="http://schemas.microsoft.com/office/drawing/2014/main" id="{FE1CFDAF-E50E-FA18-2E4B-614B19FD3A3F}"/>
              </a:ext>
            </a:extLst>
          </p:cNvPr>
          <p:cNvSpPr>
            <a:spLocks noGrp="1"/>
          </p:cNvSpPr>
          <p:nvPr>
            <p:ph idx="1"/>
          </p:nvPr>
        </p:nvSpPr>
        <p:spPr/>
        <p:txBody>
          <a:bodyPr/>
          <a:lstStyle/>
          <a:p>
            <a:r>
              <a:rPr lang="en-US" dirty="0"/>
              <a:t>Asthma:  who has rescue inhalers, what are the parental instructions for use, where/who keeps inhaler during activity for emergent use</a:t>
            </a:r>
          </a:p>
          <a:p>
            <a:endParaRPr lang="en-US" dirty="0"/>
          </a:p>
          <a:p>
            <a:r>
              <a:rPr lang="en-US" dirty="0"/>
              <a:t>Anaphylaxis:  Who is allergic to what, what are the parental instructions, where is epi-pen,  where is Benadryl, how much</a:t>
            </a:r>
          </a:p>
          <a:p>
            <a:endParaRPr lang="en-US" dirty="0"/>
          </a:p>
          <a:p>
            <a:r>
              <a:rPr lang="en-US" dirty="0"/>
              <a:t>Choking </a:t>
            </a:r>
            <a:br>
              <a:rPr lang="en-US" dirty="0"/>
            </a:br>
            <a:endParaRPr lang="en-US" dirty="0"/>
          </a:p>
        </p:txBody>
      </p:sp>
    </p:spTree>
    <p:extLst>
      <p:ext uri="{BB962C8B-B14F-4D97-AF65-F5344CB8AC3E}">
        <p14:creationId xmlns:p14="http://schemas.microsoft.com/office/powerpoint/2010/main" val="1493893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E848-251D-47E6-3D0C-3EBEEB86F54C}"/>
              </a:ext>
            </a:extLst>
          </p:cNvPr>
          <p:cNvSpPr>
            <a:spLocks noGrp="1"/>
          </p:cNvSpPr>
          <p:nvPr>
            <p:ph type="title"/>
          </p:nvPr>
        </p:nvSpPr>
        <p:spPr/>
        <p:txBody>
          <a:bodyPr/>
          <a:lstStyle/>
          <a:p>
            <a:r>
              <a:rPr lang="en-US" dirty="0"/>
              <a:t>Diabetic Emergency</a:t>
            </a:r>
          </a:p>
        </p:txBody>
      </p:sp>
      <p:sp>
        <p:nvSpPr>
          <p:cNvPr id="3" name="Content Placeholder 2">
            <a:extLst>
              <a:ext uri="{FF2B5EF4-FFF2-40B4-BE49-F238E27FC236}">
                <a16:creationId xmlns:a16="http://schemas.microsoft.com/office/drawing/2014/main" id="{A9A3A11E-431C-A246-2DA8-E613A15900CC}"/>
              </a:ext>
            </a:extLst>
          </p:cNvPr>
          <p:cNvSpPr>
            <a:spLocks noGrp="1"/>
          </p:cNvSpPr>
          <p:nvPr>
            <p:ph idx="1"/>
          </p:nvPr>
        </p:nvSpPr>
        <p:spPr/>
        <p:txBody>
          <a:bodyPr/>
          <a:lstStyle/>
          <a:p>
            <a:r>
              <a:rPr lang="en-US" dirty="0"/>
              <a:t>Who is diabetic</a:t>
            </a:r>
          </a:p>
          <a:p>
            <a:endParaRPr lang="en-US" dirty="0"/>
          </a:p>
          <a:p>
            <a:r>
              <a:rPr lang="en-US" dirty="0"/>
              <a:t>Who monitors blood sugar levels and how.</a:t>
            </a:r>
          </a:p>
          <a:p>
            <a:endParaRPr lang="en-US" dirty="0"/>
          </a:p>
          <a:p>
            <a:r>
              <a:rPr lang="en-US" dirty="0"/>
              <a:t>What are the parents instructions for care</a:t>
            </a:r>
          </a:p>
          <a:p>
            <a:endParaRPr lang="en-US" dirty="0"/>
          </a:p>
          <a:p>
            <a:r>
              <a:rPr lang="en-US" dirty="0"/>
              <a:t>Where are the emergency snacks, glucagon, individual supplies</a:t>
            </a:r>
          </a:p>
        </p:txBody>
      </p:sp>
    </p:spTree>
    <p:extLst>
      <p:ext uri="{BB962C8B-B14F-4D97-AF65-F5344CB8AC3E}">
        <p14:creationId xmlns:p14="http://schemas.microsoft.com/office/powerpoint/2010/main" val="2959935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D9A40-9263-9046-4ADD-6553A0E0E95A}"/>
              </a:ext>
            </a:extLst>
          </p:cNvPr>
          <p:cNvSpPr>
            <a:spLocks noGrp="1"/>
          </p:cNvSpPr>
          <p:nvPr>
            <p:ph type="title"/>
          </p:nvPr>
        </p:nvSpPr>
        <p:spPr/>
        <p:txBody>
          <a:bodyPr/>
          <a:lstStyle/>
          <a:p>
            <a:r>
              <a:rPr lang="en-US" dirty="0"/>
              <a:t>Heat illness</a:t>
            </a:r>
          </a:p>
        </p:txBody>
      </p:sp>
      <p:sp>
        <p:nvSpPr>
          <p:cNvPr id="3" name="Content Placeholder 2">
            <a:extLst>
              <a:ext uri="{FF2B5EF4-FFF2-40B4-BE49-F238E27FC236}">
                <a16:creationId xmlns:a16="http://schemas.microsoft.com/office/drawing/2014/main" id="{58F4B3FF-DC17-5C08-6195-1E2717E5186C}"/>
              </a:ext>
            </a:extLst>
          </p:cNvPr>
          <p:cNvSpPr>
            <a:spLocks noGrp="1"/>
          </p:cNvSpPr>
          <p:nvPr>
            <p:ph idx="1"/>
          </p:nvPr>
        </p:nvSpPr>
        <p:spPr/>
        <p:txBody>
          <a:bodyPr/>
          <a:lstStyle/>
          <a:p>
            <a:r>
              <a:rPr lang="en-US" dirty="0"/>
              <a:t>Prevention is paramount </a:t>
            </a:r>
          </a:p>
          <a:p>
            <a:endParaRPr lang="en-US" dirty="0"/>
          </a:p>
          <a:p>
            <a:r>
              <a:rPr lang="en-US" dirty="0"/>
              <a:t>In emergency, how are you cooling while waiting for EMS</a:t>
            </a:r>
          </a:p>
          <a:p>
            <a:endParaRPr lang="en-US" dirty="0"/>
          </a:p>
          <a:p>
            <a:r>
              <a:rPr lang="en-US" dirty="0"/>
              <a:t>Where is the equipment, ice who is responsible for maintaining.</a:t>
            </a:r>
          </a:p>
        </p:txBody>
      </p:sp>
    </p:spTree>
    <p:extLst>
      <p:ext uri="{BB962C8B-B14F-4D97-AF65-F5344CB8AC3E}">
        <p14:creationId xmlns:p14="http://schemas.microsoft.com/office/powerpoint/2010/main" val="3931050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8548-9B86-6CD0-D32F-A78765A2AF63}"/>
              </a:ext>
            </a:extLst>
          </p:cNvPr>
          <p:cNvSpPr>
            <a:spLocks noGrp="1"/>
          </p:cNvSpPr>
          <p:nvPr>
            <p:ph type="title"/>
          </p:nvPr>
        </p:nvSpPr>
        <p:spPr/>
        <p:txBody>
          <a:bodyPr/>
          <a:lstStyle/>
          <a:p>
            <a:r>
              <a:rPr lang="en-US" dirty="0"/>
              <a:t>Weather</a:t>
            </a:r>
          </a:p>
        </p:txBody>
      </p:sp>
      <p:sp>
        <p:nvSpPr>
          <p:cNvPr id="3" name="Content Placeholder 2">
            <a:extLst>
              <a:ext uri="{FF2B5EF4-FFF2-40B4-BE49-F238E27FC236}">
                <a16:creationId xmlns:a16="http://schemas.microsoft.com/office/drawing/2014/main" id="{F8477430-9080-9E78-EEA6-E4D8FBF91D29}"/>
              </a:ext>
            </a:extLst>
          </p:cNvPr>
          <p:cNvSpPr>
            <a:spLocks noGrp="1"/>
          </p:cNvSpPr>
          <p:nvPr>
            <p:ph idx="1"/>
          </p:nvPr>
        </p:nvSpPr>
        <p:spPr/>
        <p:txBody>
          <a:bodyPr/>
          <a:lstStyle/>
          <a:p>
            <a:r>
              <a:rPr lang="en-US" dirty="0"/>
              <a:t>Thunder or visualization of lightening means an immediate minimum 30 minute hold in shelter.</a:t>
            </a:r>
          </a:p>
          <a:p>
            <a:endParaRPr lang="en-US" dirty="0"/>
          </a:p>
          <a:p>
            <a:r>
              <a:rPr lang="en-US" dirty="0"/>
              <a:t>Where are you putting teams, officials, coaches, spectators</a:t>
            </a:r>
          </a:p>
          <a:p>
            <a:endParaRPr lang="en-US" dirty="0"/>
          </a:p>
          <a:p>
            <a:r>
              <a:rPr lang="en-US" dirty="0"/>
              <a:t>What is your method for communication</a:t>
            </a:r>
          </a:p>
        </p:txBody>
      </p:sp>
    </p:spTree>
    <p:extLst>
      <p:ext uri="{BB962C8B-B14F-4D97-AF65-F5344CB8AC3E}">
        <p14:creationId xmlns:p14="http://schemas.microsoft.com/office/powerpoint/2010/main" val="3275959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1683F-25B4-4B7B-07AE-86605C39974B}"/>
              </a:ext>
            </a:extLst>
          </p:cNvPr>
          <p:cNvSpPr>
            <a:spLocks noGrp="1"/>
          </p:cNvSpPr>
          <p:nvPr>
            <p:ph type="title"/>
          </p:nvPr>
        </p:nvSpPr>
        <p:spPr/>
        <p:txBody>
          <a:bodyPr/>
          <a:lstStyle/>
          <a:p>
            <a:r>
              <a:rPr lang="en-US" dirty="0"/>
              <a:t>Orthopedic</a:t>
            </a:r>
          </a:p>
        </p:txBody>
      </p:sp>
      <p:sp>
        <p:nvSpPr>
          <p:cNvPr id="3" name="Content Placeholder 2">
            <a:extLst>
              <a:ext uri="{FF2B5EF4-FFF2-40B4-BE49-F238E27FC236}">
                <a16:creationId xmlns:a16="http://schemas.microsoft.com/office/drawing/2014/main" id="{B97226B2-A30B-7416-96D8-6E76801E1652}"/>
              </a:ext>
            </a:extLst>
          </p:cNvPr>
          <p:cNvSpPr>
            <a:spLocks noGrp="1"/>
          </p:cNvSpPr>
          <p:nvPr>
            <p:ph idx="1"/>
          </p:nvPr>
        </p:nvSpPr>
        <p:spPr/>
        <p:txBody>
          <a:bodyPr/>
          <a:lstStyle/>
          <a:p>
            <a:r>
              <a:rPr lang="en-US" dirty="0"/>
              <a:t>When to move and when to activate EMS</a:t>
            </a:r>
          </a:p>
          <a:p>
            <a:endParaRPr lang="en-US" dirty="0"/>
          </a:p>
          <a:p>
            <a:r>
              <a:rPr lang="en-US" dirty="0"/>
              <a:t>What is hospital of choice, OSHEI, ECMC, local?</a:t>
            </a:r>
          </a:p>
        </p:txBody>
      </p:sp>
    </p:spTree>
    <p:extLst>
      <p:ext uri="{BB962C8B-B14F-4D97-AF65-F5344CB8AC3E}">
        <p14:creationId xmlns:p14="http://schemas.microsoft.com/office/powerpoint/2010/main" val="3266076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468AC-F2D7-D886-72AB-9346FAD29BD5}"/>
              </a:ext>
            </a:extLst>
          </p:cNvPr>
          <p:cNvSpPr>
            <a:spLocks noGrp="1"/>
          </p:cNvSpPr>
          <p:nvPr>
            <p:ph type="title"/>
          </p:nvPr>
        </p:nvSpPr>
        <p:spPr/>
        <p:txBody>
          <a:bodyPr/>
          <a:lstStyle/>
          <a:p>
            <a:r>
              <a:rPr lang="en-US" dirty="0"/>
              <a:t>Neurological</a:t>
            </a:r>
          </a:p>
        </p:txBody>
      </p:sp>
      <p:sp>
        <p:nvSpPr>
          <p:cNvPr id="3" name="Content Placeholder 2">
            <a:extLst>
              <a:ext uri="{FF2B5EF4-FFF2-40B4-BE49-F238E27FC236}">
                <a16:creationId xmlns:a16="http://schemas.microsoft.com/office/drawing/2014/main" id="{E2EA498E-78E0-A5E9-AC5D-3D742CD586F9}"/>
              </a:ext>
            </a:extLst>
          </p:cNvPr>
          <p:cNvSpPr>
            <a:spLocks noGrp="1"/>
          </p:cNvSpPr>
          <p:nvPr>
            <p:ph idx="1"/>
          </p:nvPr>
        </p:nvSpPr>
        <p:spPr/>
        <p:txBody>
          <a:bodyPr/>
          <a:lstStyle/>
          <a:p>
            <a:r>
              <a:rPr lang="en-US" dirty="0"/>
              <a:t>Any loss of consciousness is treated and neck fracture.</a:t>
            </a:r>
          </a:p>
          <a:p>
            <a:endParaRPr lang="en-US" dirty="0"/>
          </a:p>
          <a:p>
            <a:r>
              <a:rPr lang="en-US" dirty="0"/>
              <a:t>Any loss of consciousness is medical emergency</a:t>
            </a:r>
          </a:p>
          <a:p>
            <a:endParaRPr lang="en-US" dirty="0"/>
          </a:p>
          <a:p>
            <a:r>
              <a:rPr lang="en-US" dirty="0"/>
              <a:t>Stabilize, monitor vitals</a:t>
            </a:r>
            <a:r>
              <a:rPr lang="en-US"/>
              <a:t>, activate EMS </a:t>
            </a:r>
            <a:endParaRPr lang="en-US" dirty="0"/>
          </a:p>
        </p:txBody>
      </p:sp>
    </p:spTree>
    <p:extLst>
      <p:ext uri="{BB962C8B-B14F-4D97-AF65-F5344CB8AC3E}">
        <p14:creationId xmlns:p14="http://schemas.microsoft.com/office/powerpoint/2010/main" val="1727193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690EA-3E26-41F5-C3F7-7223C39F16C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8E01EF5-A391-5B03-85B8-8805930B2545}"/>
              </a:ext>
            </a:extLst>
          </p:cNvPr>
          <p:cNvPicPr>
            <a:picLocks noGrp="1" noChangeAspect="1"/>
          </p:cNvPicPr>
          <p:nvPr>
            <p:ph idx="1"/>
          </p:nvPr>
        </p:nvPicPr>
        <p:blipFill>
          <a:blip r:embed="rId2"/>
          <a:stretch>
            <a:fillRect/>
          </a:stretch>
        </p:blipFill>
        <p:spPr>
          <a:xfrm>
            <a:off x="657225" y="303789"/>
            <a:ext cx="10982325" cy="6392286"/>
          </a:xfrm>
          <a:prstGeom prst="rect">
            <a:avLst/>
          </a:prstGeom>
        </p:spPr>
      </p:pic>
    </p:spTree>
    <p:extLst>
      <p:ext uri="{BB962C8B-B14F-4D97-AF65-F5344CB8AC3E}">
        <p14:creationId xmlns:p14="http://schemas.microsoft.com/office/powerpoint/2010/main" val="112899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1892</TotalTime>
  <Words>1544</Words>
  <Application>Microsoft Macintosh PowerPoint</Application>
  <PresentationFormat>Widescreen</PresentationFormat>
  <Paragraphs>174</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Arial Black</vt:lpstr>
      <vt:lpstr>Calibri</vt:lpstr>
      <vt:lpstr>Calibri Light</vt:lpstr>
      <vt:lpstr>Gill Sans MT Ext Condensed Bold</vt:lpstr>
      <vt:lpstr>inherit</vt:lpstr>
      <vt:lpstr>Lato</vt:lpstr>
      <vt:lpstr>Times New Roman</vt:lpstr>
      <vt:lpstr>Office Theme</vt:lpstr>
      <vt:lpstr>PowerPoint Presentation</vt:lpstr>
      <vt:lpstr>EMERGENCY ACTION PLAN</vt:lpstr>
      <vt:lpstr>Why an EAP?</vt:lpstr>
      <vt:lpstr>PowerPoint Presentation</vt:lpstr>
      <vt:lpstr>BENEFITS OF HAVING AN EMERGENCY ACTION PLAN</vt:lpstr>
      <vt:lpstr>Why do we need an emergency action plan</vt:lpstr>
      <vt:lpstr>Basics vs Details</vt:lpstr>
      <vt:lpstr>Basic plan </vt:lpstr>
      <vt:lpstr>PowerPoint Presentation</vt:lpstr>
      <vt:lpstr>Detailed Plan</vt:lpstr>
      <vt:lpstr>Korey Stringer Institute</vt:lpstr>
      <vt:lpstr>PowerPoint Presentation</vt:lpstr>
      <vt:lpstr>PowerPoint Presentation</vt:lpstr>
      <vt:lpstr>PowerPoint Presentation</vt:lpstr>
      <vt:lpstr>PowerPoint Presentation</vt:lpstr>
      <vt:lpstr>PowerPoint Presentation</vt:lpstr>
      <vt:lpstr>Cardiac emergency</vt:lpstr>
      <vt:lpstr>Respiratory</vt:lpstr>
      <vt:lpstr>Diabetic Emergency</vt:lpstr>
      <vt:lpstr>Heat illness</vt:lpstr>
      <vt:lpstr>Weather</vt:lpstr>
      <vt:lpstr>Orthopedic</vt:lpstr>
      <vt:lpstr>Neurological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ACTION PLAN</dc:title>
  <dc:creator>Scott Dinse</dc:creator>
  <cp:lastModifiedBy>Microsoft Office User</cp:lastModifiedBy>
  <cp:revision>39</cp:revision>
  <dcterms:created xsi:type="dcterms:W3CDTF">2023-03-21T12:19:56Z</dcterms:created>
  <dcterms:modified xsi:type="dcterms:W3CDTF">2023-03-27T14:14:32Z</dcterms:modified>
</cp:coreProperties>
</file>